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2"/>
  </p:notesMasterIdLst>
  <p:sldIdLst>
    <p:sldId id="400" r:id="rId3"/>
    <p:sldId id="402" r:id="rId4"/>
    <p:sldId id="401" r:id="rId5"/>
    <p:sldId id="403" r:id="rId6"/>
    <p:sldId id="405" r:id="rId7"/>
    <p:sldId id="404" r:id="rId8"/>
    <p:sldId id="406" r:id="rId9"/>
    <p:sldId id="407" r:id="rId10"/>
    <p:sldId id="408" r:id="rId11"/>
    <p:sldId id="409" r:id="rId12"/>
    <p:sldId id="410" r:id="rId13"/>
    <p:sldId id="411" r:id="rId14"/>
    <p:sldId id="413" r:id="rId15"/>
    <p:sldId id="415" r:id="rId16"/>
    <p:sldId id="416" r:id="rId17"/>
    <p:sldId id="417" r:id="rId18"/>
    <p:sldId id="418" r:id="rId19"/>
    <p:sldId id="412" r:id="rId20"/>
    <p:sldId id="419" r:id="rId21"/>
    <p:sldId id="420" r:id="rId22"/>
    <p:sldId id="432" r:id="rId23"/>
    <p:sldId id="433" r:id="rId24"/>
    <p:sldId id="434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6" r:id="rId37"/>
    <p:sldId id="437" r:id="rId38"/>
    <p:sldId id="438" r:id="rId39"/>
    <p:sldId id="439" r:id="rId40"/>
    <p:sldId id="32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세호" initials="이" lastIdx="1" clrIdx="0">
    <p:extLst>
      <p:ext uri="{19B8F6BF-5375-455C-9EA6-DF929625EA0E}">
        <p15:presenceInfo xmlns:p15="http://schemas.microsoft.com/office/powerpoint/2012/main" userId="이세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B6D53B"/>
    <a:srgbClr val="EEFCD4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76529" autoAdjust="0"/>
  </p:normalViewPr>
  <p:slideViewPr>
    <p:cSldViewPr snapToGrid="0">
      <p:cViewPr varScale="1">
        <p:scale>
          <a:sx n="65" d="100"/>
          <a:sy n="65" d="100"/>
        </p:scale>
        <p:origin x="134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30CE6-CC9A-4866-82BD-D7B5E5537F6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CC55F-5FDC-4AA9-9F53-C247F80DE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70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0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69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662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24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048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06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44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73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81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57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6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60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7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12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783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Feed</a:t>
            </a:r>
            <a:r>
              <a:rPr lang="ko-KR" altLang="en-US" dirty="0"/>
              <a:t> </a:t>
            </a:r>
            <a:r>
              <a:rPr lang="en-US" altLang="ko-KR" dirty="0"/>
              <a:t>forward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network:</a:t>
            </a:r>
            <a:r>
              <a:rPr lang="ko-KR" altLang="en-US" dirty="0"/>
              <a:t> 순환신경망이 아님</a:t>
            </a:r>
            <a:r>
              <a:rPr lang="en-US" altLang="ko-KR" dirty="0"/>
              <a:t>!/ </a:t>
            </a:r>
            <a:r>
              <a:rPr lang="ko-KR" altLang="en-US" dirty="0"/>
              <a:t>앞으로만 전달되는 신경망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8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r>
              <a:rPr lang="ko-KR" altLang="en-US" dirty="0"/>
              <a:t>의 구성요소들에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60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계속해서 보겠지만</a:t>
            </a:r>
            <a:r>
              <a:rPr lang="en-US" altLang="ko-KR" dirty="0"/>
              <a:t>, multi-headed attention</a:t>
            </a:r>
            <a:r>
              <a:rPr lang="ko-KR" altLang="en-US" dirty="0"/>
              <a:t>을 이용함으로써 우리는 여러 개의 </a:t>
            </a:r>
            <a:r>
              <a:rPr lang="en-US" altLang="ko-KR" dirty="0"/>
              <a:t>query/key/value weight </a:t>
            </a:r>
            <a:r>
              <a:rPr lang="ko-KR" altLang="en-US" dirty="0"/>
              <a:t>행렬들을 가지게 됩니다 </a:t>
            </a:r>
            <a:r>
              <a:rPr lang="en-US" altLang="ko-KR" dirty="0"/>
              <a:t>(</a:t>
            </a:r>
            <a:r>
              <a:rPr lang="ko-KR" altLang="en-US" dirty="0"/>
              <a:t>논문에서 제안된 구조는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attention heads</a:t>
            </a:r>
            <a:r>
              <a:rPr lang="ko-KR" altLang="en-US" dirty="0"/>
              <a:t>를 가지므로 우리는 각 </a:t>
            </a:r>
            <a:r>
              <a:rPr lang="en-US" altLang="ko-KR" dirty="0"/>
              <a:t>encoder/decoder</a:t>
            </a:r>
            <a:r>
              <a:rPr lang="ko-KR" altLang="en-US" dirty="0"/>
              <a:t>마다 이런 </a:t>
            </a:r>
            <a:r>
              <a:rPr lang="en-US" altLang="ko-KR" dirty="0"/>
              <a:t>8</a:t>
            </a:r>
            <a:r>
              <a:rPr lang="ko-KR" altLang="en-US" dirty="0"/>
              <a:t>개의 세트를 가지게 되는 것입니다</a:t>
            </a:r>
            <a:r>
              <a:rPr lang="en-US" altLang="ko-KR" dirty="0"/>
              <a:t>). </a:t>
            </a:r>
            <a:r>
              <a:rPr lang="ko-KR" altLang="en-US" dirty="0"/>
              <a:t>이 각각의 </a:t>
            </a:r>
            <a:r>
              <a:rPr lang="en-US" altLang="ko-KR" dirty="0"/>
              <a:t>query/key/value set</a:t>
            </a:r>
            <a:r>
              <a:rPr lang="ko-KR" altLang="en-US" dirty="0"/>
              <a:t>는 랜덤으로 초기화되어 학습됩니다</a:t>
            </a:r>
            <a:r>
              <a:rPr lang="en-US" altLang="ko-KR" dirty="0"/>
              <a:t>. </a:t>
            </a:r>
            <a:r>
              <a:rPr lang="ko-KR" altLang="en-US" dirty="0"/>
              <a:t>학습이 된 후 각각의 세트는 입력 벡터들에 곱해져 벡터들을 각 목적에 맞게 투영시키게 됩니다</a:t>
            </a:r>
            <a:r>
              <a:rPr lang="en-US" altLang="ko-KR" dirty="0"/>
              <a:t>. </a:t>
            </a:r>
            <a:r>
              <a:rPr lang="ko-KR" altLang="en-US" dirty="0"/>
              <a:t>이러한 세트가 </a:t>
            </a:r>
            <a:r>
              <a:rPr lang="ko-KR" altLang="en-US" dirty="0" err="1"/>
              <a:t>여러개</a:t>
            </a:r>
            <a:r>
              <a:rPr lang="ko-KR" altLang="en-US" dirty="0"/>
              <a:t> 있다는 것은 각 벡터들을 각각 다른 </a:t>
            </a:r>
            <a:r>
              <a:rPr lang="en-US" altLang="ko-KR" dirty="0"/>
              <a:t>representation </a:t>
            </a:r>
            <a:r>
              <a:rPr lang="ko-KR" altLang="en-US" dirty="0"/>
              <a:t>공간으로 나타낸 다는 것을 의미합니다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07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계속해서 보겠지만</a:t>
            </a:r>
            <a:r>
              <a:rPr lang="en-US" altLang="ko-KR" dirty="0"/>
              <a:t>, multi-headed attention</a:t>
            </a:r>
            <a:r>
              <a:rPr lang="ko-KR" altLang="en-US" dirty="0"/>
              <a:t>을 이용함으로써 우리는 여러 개의 </a:t>
            </a:r>
            <a:r>
              <a:rPr lang="en-US" altLang="ko-KR" dirty="0"/>
              <a:t>query/key/value weight </a:t>
            </a:r>
            <a:r>
              <a:rPr lang="ko-KR" altLang="en-US" dirty="0"/>
              <a:t>행렬들을 가지게 됩니다 </a:t>
            </a:r>
            <a:r>
              <a:rPr lang="en-US" altLang="ko-KR" dirty="0"/>
              <a:t>(</a:t>
            </a:r>
            <a:r>
              <a:rPr lang="ko-KR" altLang="en-US" dirty="0"/>
              <a:t>논문에서 제안된 구조는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attention heads</a:t>
            </a:r>
            <a:r>
              <a:rPr lang="ko-KR" altLang="en-US" dirty="0"/>
              <a:t>를 가지므로 우리는 각 </a:t>
            </a:r>
            <a:r>
              <a:rPr lang="en-US" altLang="ko-KR" dirty="0"/>
              <a:t>encoder/decoder</a:t>
            </a:r>
            <a:r>
              <a:rPr lang="ko-KR" altLang="en-US" dirty="0"/>
              <a:t>마다 이런 </a:t>
            </a:r>
            <a:r>
              <a:rPr lang="en-US" altLang="ko-KR" dirty="0"/>
              <a:t>8</a:t>
            </a:r>
            <a:r>
              <a:rPr lang="ko-KR" altLang="en-US" dirty="0"/>
              <a:t>개의 세트를 가지게 되는 것입니다</a:t>
            </a:r>
            <a:r>
              <a:rPr lang="en-US" altLang="ko-KR" dirty="0"/>
              <a:t>). </a:t>
            </a:r>
            <a:r>
              <a:rPr lang="ko-KR" altLang="en-US" dirty="0"/>
              <a:t>이 각각의 </a:t>
            </a:r>
            <a:r>
              <a:rPr lang="en-US" altLang="ko-KR" dirty="0"/>
              <a:t>query/key/value set</a:t>
            </a:r>
            <a:r>
              <a:rPr lang="ko-KR" altLang="en-US" dirty="0"/>
              <a:t>는 랜덤으로 초기화되어 학습됩니다</a:t>
            </a:r>
            <a:r>
              <a:rPr lang="en-US" altLang="ko-KR" dirty="0"/>
              <a:t>. </a:t>
            </a:r>
            <a:r>
              <a:rPr lang="ko-KR" altLang="en-US" dirty="0"/>
              <a:t>학습이 된 후 각각의 세트는 입력 벡터들에 곱해져 벡터들을 각 목적에 맞게 투영시키게 됩니다</a:t>
            </a:r>
            <a:r>
              <a:rPr lang="en-US" altLang="ko-KR" dirty="0"/>
              <a:t>. </a:t>
            </a:r>
            <a:r>
              <a:rPr lang="ko-KR" altLang="en-US" dirty="0"/>
              <a:t>이러한 세트가 </a:t>
            </a:r>
            <a:r>
              <a:rPr lang="ko-KR" altLang="en-US" dirty="0" err="1"/>
              <a:t>여러개</a:t>
            </a:r>
            <a:r>
              <a:rPr lang="ko-KR" altLang="en-US" dirty="0"/>
              <a:t> 있다는 것은 각 벡터들을 각각 다른 </a:t>
            </a:r>
            <a:r>
              <a:rPr lang="en-US" altLang="ko-KR" dirty="0"/>
              <a:t>representation </a:t>
            </a:r>
            <a:r>
              <a:rPr lang="ko-KR" altLang="en-US" dirty="0"/>
              <a:t>공간으로 나타낸 다는 것을 의미합니다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1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계속해서 보겠지만</a:t>
            </a:r>
            <a:r>
              <a:rPr lang="en-US" altLang="ko-KR" dirty="0"/>
              <a:t>, multi-headed attention</a:t>
            </a:r>
            <a:r>
              <a:rPr lang="ko-KR" altLang="en-US" dirty="0"/>
              <a:t>을 이용함으로써 우리는 여러 개의 </a:t>
            </a:r>
            <a:r>
              <a:rPr lang="en-US" altLang="ko-KR" dirty="0"/>
              <a:t>query/key/value weight </a:t>
            </a:r>
            <a:r>
              <a:rPr lang="ko-KR" altLang="en-US" dirty="0"/>
              <a:t>행렬들을 가지게 됩니다 </a:t>
            </a:r>
            <a:r>
              <a:rPr lang="en-US" altLang="ko-KR" dirty="0"/>
              <a:t>(</a:t>
            </a:r>
            <a:r>
              <a:rPr lang="ko-KR" altLang="en-US" dirty="0"/>
              <a:t>논문에서 제안된 구조는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attention heads</a:t>
            </a:r>
            <a:r>
              <a:rPr lang="ko-KR" altLang="en-US" dirty="0"/>
              <a:t>를 가지므로 우리는 각 </a:t>
            </a:r>
            <a:r>
              <a:rPr lang="en-US" altLang="ko-KR" dirty="0"/>
              <a:t>encoder/decoder</a:t>
            </a:r>
            <a:r>
              <a:rPr lang="ko-KR" altLang="en-US" dirty="0"/>
              <a:t>마다 이런 </a:t>
            </a:r>
            <a:r>
              <a:rPr lang="en-US" altLang="ko-KR" dirty="0"/>
              <a:t>8</a:t>
            </a:r>
            <a:r>
              <a:rPr lang="ko-KR" altLang="en-US" dirty="0"/>
              <a:t>개의 세트를 가지게 되는 것입니다</a:t>
            </a:r>
            <a:r>
              <a:rPr lang="en-US" altLang="ko-KR" dirty="0"/>
              <a:t>). </a:t>
            </a:r>
            <a:r>
              <a:rPr lang="ko-KR" altLang="en-US" dirty="0"/>
              <a:t>이 각각의 </a:t>
            </a:r>
            <a:r>
              <a:rPr lang="en-US" altLang="ko-KR" dirty="0"/>
              <a:t>query/key/value set</a:t>
            </a:r>
            <a:r>
              <a:rPr lang="ko-KR" altLang="en-US" dirty="0"/>
              <a:t>는 랜덤으로 초기화되어 학습됩니다</a:t>
            </a:r>
            <a:r>
              <a:rPr lang="en-US" altLang="ko-KR" dirty="0"/>
              <a:t>. </a:t>
            </a:r>
            <a:r>
              <a:rPr lang="ko-KR" altLang="en-US" dirty="0"/>
              <a:t>학습이 된 후 각각의 세트는 입력 벡터들에 곱해져 벡터들을 각 목적에 맞게 투영시키게 됩니다</a:t>
            </a:r>
            <a:r>
              <a:rPr lang="en-US" altLang="ko-KR" dirty="0"/>
              <a:t>. </a:t>
            </a:r>
            <a:r>
              <a:rPr lang="ko-KR" altLang="en-US" dirty="0"/>
              <a:t>이러한 세트가 </a:t>
            </a:r>
            <a:r>
              <a:rPr lang="ko-KR" altLang="en-US" dirty="0" err="1"/>
              <a:t>여러개</a:t>
            </a:r>
            <a:r>
              <a:rPr lang="ko-KR" altLang="en-US" dirty="0"/>
              <a:t> 있다는 것은 각 벡터들을 각각 다른 </a:t>
            </a:r>
            <a:r>
              <a:rPr lang="en-US" altLang="ko-KR" dirty="0"/>
              <a:t>representation </a:t>
            </a:r>
            <a:r>
              <a:rPr lang="ko-KR" altLang="en-US" dirty="0"/>
              <a:t>공간으로 나타낸 다는 것을 의미합니다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47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계속해서 보겠지만</a:t>
            </a:r>
            <a:r>
              <a:rPr lang="en-US" altLang="ko-KR" dirty="0"/>
              <a:t>, multi-headed attention</a:t>
            </a:r>
            <a:r>
              <a:rPr lang="ko-KR" altLang="en-US" dirty="0"/>
              <a:t>을 이용함으로써 우리는 여러 개의 </a:t>
            </a:r>
            <a:r>
              <a:rPr lang="en-US" altLang="ko-KR" dirty="0"/>
              <a:t>query/key/value weight </a:t>
            </a:r>
            <a:r>
              <a:rPr lang="ko-KR" altLang="en-US" dirty="0"/>
              <a:t>행렬들을 가지게 됩니다 </a:t>
            </a:r>
            <a:r>
              <a:rPr lang="en-US" altLang="ko-KR" dirty="0"/>
              <a:t>(</a:t>
            </a:r>
            <a:r>
              <a:rPr lang="ko-KR" altLang="en-US" dirty="0"/>
              <a:t>논문에서 제안된 구조는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attention heads</a:t>
            </a:r>
            <a:r>
              <a:rPr lang="ko-KR" altLang="en-US" dirty="0"/>
              <a:t>를 가지므로 우리는 각 </a:t>
            </a:r>
            <a:r>
              <a:rPr lang="en-US" altLang="ko-KR" dirty="0"/>
              <a:t>encoder/decoder</a:t>
            </a:r>
            <a:r>
              <a:rPr lang="ko-KR" altLang="en-US" dirty="0"/>
              <a:t>마다 이런 </a:t>
            </a:r>
            <a:r>
              <a:rPr lang="en-US" altLang="ko-KR" dirty="0"/>
              <a:t>8</a:t>
            </a:r>
            <a:r>
              <a:rPr lang="ko-KR" altLang="en-US" dirty="0"/>
              <a:t>개의 세트를 가지게 되는 것입니다</a:t>
            </a:r>
            <a:r>
              <a:rPr lang="en-US" altLang="ko-KR" dirty="0"/>
              <a:t>). </a:t>
            </a:r>
            <a:r>
              <a:rPr lang="ko-KR" altLang="en-US" dirty="0"/>
              <a:t>이 각각의 </a:t>
            </a:r>
            <a:r>
              <a:rPr lang="en-US" altLang="ko-KR" dirty="0"/>
              <a:t>query/key/value set</a:t>
            </a:r>
            <a:r>
              <a:rPr lang="ko-KR" altLang="en-US" dirty="0"/>
              <a:t>는 랜덤으로 초기화되어 학습됩니다</a:t>
            </a:r>
            <a:r>
              <a:rPr lang="en-US" altLang="ko-KR" dirty="0"/>
              <a:t>. </a:t>
            </a:r>
            <a:r>
              <a:rPr lang="ko-KR" altLang="en-US" dirty="0"/>
              <a:t>학습이 된 후 각각의 세트는 입력 벡터들에 곱해져 벡터들을 각 목적에 맞게 투영시키게 됩니다</a:t>
            </a:r>
            <a:r>
              <a:rPr lang="en-US" altLang="ko-KR" dirty="0"/>
              <a:t>. </a:t>
            </a:r>
            <a:r>
              <a:rPr lang="ko-KR" altLang="en-US" dirty="0"/>
              <a:t>이러한 세트가 </a:t>
            </a:r>
            <a:r>
              <a:rPr lang="ko-KR" altLang="en-US" dirty="0" err="1"/>
              <a:t>여러개</a:t>
            </a:r>
            <a:r>
              <a:rPr lang="ko-KR" altLang="en-US" dirty="0"/>
              <a:t> 있다는 것은 각 벡터들을 각각 다른 </a:t>
            </a:r>
            <a:r>
              <a:rPr lang="en-US" altLang="ko-KR" dirty="0"/>
              <a:t>representation </a:t>
            </a:r>
            <a:r>
              <a:rPr lang="ko-KR" altLang="en-US" dirty="0"/>
              <a:t>공간으로 나타낸 다는 것을 의미합니다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62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계속해서 보겠지만</a:t>
            </a:r>
            <a:r>
              <a:rPr lang="en-US" altLang="ko-KR" dirty="0"/>
              <a:t>, multi-headed attention</a:t>
            </a:r>
            <a:r>
              <a:rPr lang="ko-KR" altLang="en-US" dirty="0"/>
              <a:t>을 이용함으로써 우리는 여러 개의 </a:t>
            </a:r>
            <a:r>
              <a:rPr lang="en-US" altLang="ko-KR" dirty="0"/>
              <a:t>query/key/value weight </a:t>
            </a:r>
            <a:r>
              <a:rPr lang="ko-KR" altLang="en-US" dirty="0"/>
              <a:t>행렬들을 가지게 됩니다 </a:t>
            </a:r>
            <a:r>
              <a:rPr lang="en-US" altLang="ko-KR" dirty="0"/>
              <a:t>(</a:t>
            </a:r>
            <a:r>
              <a:rPr lang="ko-KR" altLang="en-US" dirty="0"/>
              <a:t>논문에서 제안된 구조는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attention heads</a:t>
            </a:r>
            <a:r>
              <a:rPr lang="ko-KR" altLang="en-US" dirty="0"/>
              <a:t>를 가지므로 우리는 각 </a:t>
            </a:r>
            <a:r>
              <a:rPr lang="en-US" altLang="ko-KR" dirty="0"/>
              <a:t>encoder/decoder</a:t>
            </a:r>
            <a:r>
              <a:rPr lang="ko-KR" altLang="en-US" dirty="0"/>
              <a:t>마다 이런 </a:t>
            </a:r>
            <a:r>
              <a:rPr lang="en-US" altLang="ko-KR" dirty="0"/>
              <a:t>8</a:t>
            </a:r>
            <a:r>
              <a:rPr lang="ko-KR" altLang="en-US" dirty="0"/>
              <a:t>개의 세트를 가지게 되는 것입니다</a:t>
            </a:r>
            <a:r>
              <a:rPr lang="en-US" altLang="ko-KR" dirty="0"/>
              <a:t>). </a:t>
            </a:r>
            <a:r>
              <a:rPr lang="ko-KR" altLang="en-US" dirty="0"/>
              <a:t>이 각각의 </a:t>
            </a:r>
            <a:r>
              <a:rPr lang="en-US" altLang="ko-KR" dirty="0"/>
              <a:t>query/key/value set</a:t>
            </a:r>
            <a:r>
              <a:rPr lang="ko-KR" altLang="en-US" dirty="0"/>
              <a:t>는 랜덤으로 초기화되어 학습됩니다</a:t>
            </a:r>
            <a:r>
              <a:rPr lang="en-US" altLang="ko-KR" dirty="0"/>
              <a:t>. </a:t>
            </a:r>
            <a:r>
              <a:rPr lang="ko-KR" altLang="en-US" dirty="0"/>
              <a:t>학습이 된 후 각각의 세트는 입력 벡터들에 곱해져 벡터들을 각 목적에 맞게 투영시키게 됩니다</a:t>
            </a:r>
            <a:r>
              <a:rPr lang="en-US" altLang="ko-KR" dirty="0"/>
              <a:t>. </a:t>
            </a:r>
            <a:r>
              <a:rPr lang="ko-KR" altLang="en-US" dirty="0"/>
              <a:t>이러한 세트가 </a:t>
            </a:r>
            <a:r>
              <a:rPr lang="ko-KR" altLang="en-US" dirty="0" err="1"/>
              <a:t>여러개</a:t>
            </a:r>
            <a:r>
              <a:rPr lang="ko-KR" altLang="en-US" dirty="0"/>
              <a:t> 있다는 것은 각 벡터들을 각각 다른 </a:t>
            </a:r>
            <a:r>
              <a:rPr lang="en-US" altLang="ko-KR" dirty="0"/>
              <a:t>representation </a:t>
            </a:r>
            <a:r>
              <a:rPr lang="ko-KR" altLang="en-US" dirty="0"/>
              <a:t>공간으로 나타낸 다는 것을 의미합니다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2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335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멀티 헤드 </a:t>
            </a:r>
            <a:r>
              <a:rPr lang="ko-KR" altLang="en-US" dirty="0" err="1"/>
              <a:t>어텐션</a:t>
            </a:r>
            <a:r>
              <a:rPr lang="ko-KR" altLang="en-US" dirty="0"/>
              <a:t>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37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멀티 헤드 </a:t>
            </a:r>
            <a:r>
              <a:rPr lang="ko-KR" altLang="en-US" dirty="0" err="1"/>
              <a:t>어텐션</a:t>
            </a:r>
            <a:r>
              <a:rPr lang="ko-KR" altLang="en-US" dirty="0"/>
              <a:t>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762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Normalize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</a:p>
          <a:p>
            <a:r>
              <a:rPr lang="en-US" altLang="ko-KR" dirty="0"/>
              <a:t>Encoder </a:t>
            </a:r>
            <a:r>
              <a:rPr lang="ko-KR" altLang="en-US" dirty="0"/>
              <a:t>내의 구조</a:t>
            </a:r>
            <a:endParaRPr lang="en-US" altLang="ko-KR" dirty="0"/>
          </a:p>
          <a:p>
            <a:r>
              <a:rPr lang="en-US" altLang="ko-KR" dirty="0"/>
              <a:t>Self-attention</a:t>
            </a:r>
            <a:r>
              <a:rPr lang="ko-KR" altLang="en-US" dirty="0"/>
              <a:t>을 통과한 후에는 </a:t>
            </a:r>
            <a:r>
              <a:rPr lang="en-US" altLang="ko-KR" dirty="0"/>
              <a:t>add and</a:t>
            </a:r>
            <a:r>
              <a:rPr lang="ko-KR" altLang="en-US" dirty="0"/>
              <a:t> </a:t>
            </a:r>
            <a:r>
              <a:rPr lang="en-US" altLang="ko-KR" dirty="0"/>
              <a:t>normalize layer</a:t>
            </a:r>
            <a:r>
              <a:rPr lang="ko-KR" altLang="en-US" dirty="0"/>
              <a:t>가 존재</a:t>
            </a:r>
            <a:endParaRPr lang="en-US" altLang="ko-KR" dirty="0"/>
          </a:p>
          <a:p>
            <a:r>
              <a:rPr lang="ko-KR" altLang="en-US" dirty="0"/>
              <a:t>사실 안에는 </a:t>
            </a:r>
            <a:r>
              <a:rPr lang="en-US" altLang="ko-KR" dirty="0"/>
              <a:t>residual network</a:t>
            </a:r>
            <a:r>
              <a:rPr lang="ko-KR" altLang="en-US" dirty="0"/>
              <a:t>가 들어있음</a:t>
            </a:r>
            <a:endParaRPr lang="en-US" altLang="ko-KR" dirty="0"/>
          </a:p>
          <a:p>
            <a:r>
              <a:rPr lang="en-US" altLang="ko-KR" dirty="0"/>
              <a:t>Add Normalize layer</a:t>
            </a:r>
            <a:r>
              <a:rPr lang="ko-KR" altLang="en-US" dirty="0"/>
              <a:t>가 존재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698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144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9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디코딩 스텝은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출력을 완료했다는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기호인 </a:t>
            </a:r>
            <a:r>
              <a:rPr lang="en-US" altLang="ko-KR" dirty="0"/>
              <a:t>&lt;end of sentence&gt;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출력할 때까지 반복됩니다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스텝마다의 출력된 단어는 다음 스텝의 가장 밑단의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들어가고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마찬가지로 여러 개의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거쳐 올라갑니다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encoder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입력에 했던 것과 동일하게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한 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positional encoding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추가하여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각 단어의 위치 정보를 더해줍니다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sequence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 현재 위치의 이전 위치들에 대해서만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 과정에서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취하기 전에 현재 스텝 이후의 위치들에 대해서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masking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그에 대해서 </a:t>
            </a:r>
            <a:r>
              <a:rPr lang="en-US" altLang="ko-KR" dirty="0"/>
              <a:t>-inf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치환하는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해줌으로써 가능해집니다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06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Argmax</a:t>
            </a:r>
            <a:r>
              <a:rPr lang="ko-KR" altLang="en-US" dirty="0"/>
              <a:t>에 해당하는 부분을 </a:t>
            </a:r>
            <a:r>
              <a:rPr lang="en-US" altLang="ko-KR" dirty="0"/>
              <a:t>vocabulary</a:t>
            </a:r>
            <a:r>
              <a:rPr lang="ko-KR" altLang="en-US" dirty="0"/>
              <a:t>에서 단어를 찾아 출력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79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Argmax</a:t>
            </a:r>
            <a:r>
              <a:rPr lang="ko-KR" altLang="en-US" dirty="0"/>
              <a:t>에 해당하는 부분을 </a:t>
            </a:r>
            <a:r>
              <a:rPr lang="en-US" altLang="ko-KR" dirty="0"/>
              <a:t>vocabulary</a:t>
            </a:r>
            <a:r>
              <a:rPr lang="ko-KR" altLang="en-US" dirty="0"/>
              <a:t>에서 단어를 찾아 출력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04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Argmax</a:t>
            </a:r>
            <a:r>
              <a:rPr lang="ko-KR" altLang="en-US" dirty="0"/>
              <a:t>에 해당하는 부분을 </a:t>
            </a:r>
            <a:r>
              <a:rPr lang="en-US" altLang="ko-KR" dirty="0"/>
              <a:t>vocabulary</a:t>
            </a:r>
            <a:r>
              <a:rPr lang="ko-KR" altLang="en-US" dirty="0"/>
              <a:t>에서 단어를 찾아 출력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6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9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5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95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1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367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5DD32-434B-477C-A663-A4501FF5E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EF6CB-76C8-4341-903B-A5838D489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CEEE9-8781-42A1-8AAA-D9CC75A9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5AF0-B60E-4404-84D8-6D3A34D3CDF8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3D06D6-4A56-4C81-B99B-A9F91EE3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B8273-5982-4B1F-985A-544B149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5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5BD9B-A094-4559-8149-7FF7BEC9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129DF4-0ADD-43CB-BCAE-96F82D27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31255-EEC7-4D4F-9BFC-0EE02C5D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EA90-55BD-4E77-A6AC-AFBB087BAA90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96D0C-1C79-4F3A-B928-F24BC7ED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2B6CE-9FB5-4235-A766-F6E5DD2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0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830159-0F25-4805-83B4-13AADEB51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0FC4AA-9C57-494F-B6BE-9C0A42764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0696D-007E-41BF-B865-D76A8981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61D-A562-413F-9AC9-821051CC76B4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ABBB1-5D02-4B57-9AB2-8082F5C0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80061-A50C-4673-AAF2-6CC833B2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00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7DD30-938C-433D-AF74-51BCD713DA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46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200B-04ED-4211-919A-1299F6E7318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19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7AED-F0A6-4D7F-A8E1-E16C5495A9C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41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1260-F341-4650-8531-BB18780546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07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1ACD-157C-4FF6-8210-2DFCC81DBF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20C1-7A11-4601-9729-B3B85F6986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17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30CD8-3AC6-471A-9EE8-607FBFA3E5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25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2921-7DCA-4C4B-BE2D-BA2F313FB2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8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F5FAA-EC2A-4A1B-B83D-12E88185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F0267-0BA4-4385-B544-4674F91E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E0246-D809-44BF-95C0-849F3B00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860C-3D89-418B-B004-D99C9737056B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549DE-8869-4A4C-AFBA-3B4B20DF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8F69-D04B-43E2-95C8-25974E59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86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F313-FBB4-4E95-8697-6C0FFBD514D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79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3585-95CC-4233-95E2-D91408BA81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327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83BF-0C8F-490C-B16C-6A2D8F6F8E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7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286B-BD99-47B9-B20B-6CE896CD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DE8E2-7FA3-4A18-BEBD-A24F75513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4BFD5-349A-4327-A03D-5388731C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D06C-9749-461C-9C58-90287441121A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9DCA7-68E9-43C1-91BF-8D8CED7A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5328C-832F-4B60-BB6A-9E4B4D8C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67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AF81-5C63-4C95-8D21-FD58242D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9DEB9-EB24-4857-9C24-794CE58EF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B8D533-0ED4-4D54-86DF-14407E3A6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6AD23-DF8D-4AD1-8CA0-3C169CB1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630A-CC56-419C-9A9E-2869BA42BA5B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BCAC44-079F-45D7-9089-5394F577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D04F8-77C8-4B6C-BA43-C8AB9F8E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0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F35B8-FD7B-4728-96F1-E51CEC1E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CF4F0C-C42E-488E-BF97-FA3F73BB2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CA9B4A-926C-4363-BBCE-5BD69E64C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20C74-E044-4DF9-81FD-2D95A6AE9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E9731E-D208-4059-9697-36C8C9071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BA6D6A-6C7A-495B-B453-66F5D609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A253-B2B4-427D-BEB5-A212888996DA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591F95-9D70-4BE4-BA17-59902D31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D73FDA-9426-4F51-B9B8-3A2F00F7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9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A7D51-6F22-4E94-B111-D1ACA97B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0127CC-C64E-4840-A744-7D266731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FB12-D6CE-4314-82CF-9EFE3ACF8C7C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DBB9B5-9E30-451B-9BD3-191F702B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CAC074-023E-4E78-8163-69359C5B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A5068C-3A81-4897-9035-73C37704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44441-00B3-421B-ADD7-BC4E1F5FD8A4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157A18-AD32-4076-B70D-5FDC2FAD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DDCA4-E29B-4EEC-A02F-1F20FEC9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5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8728D-B977-43E1-AD4F-1ABD0EF0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E177D-12E0-4D7A-833C-4348FD68E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77E4B-0500-4172-87CA-CA120F647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B89D1D-E902-4527-ABC6-A1436BB4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A67D-649A-4D22-8423-F7D8B684DB99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63B07-44DB-4E4F-9A6A-F95FBCA2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8FE3C-4100-4523-B1BB-6D2022B6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6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1ECC6-3392-4E05-97A1-F202E23A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06F34A-D17B-4F36-BE51-F17009464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5A9C8-029D-4814-A3BE-253DFDBE7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83253-2DEC-4800-9F02-ECD1D625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09B6-3F6F-4F61-8BEB-C2066F9D6EEF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F043F-E2B0-4B8D-8A0B-076002D8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993FA-1373-4ED7-9A32-E426758D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5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81D28-A353-43C9-B9E3-6B4240A5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0F671-B5B8-4E65-BEE0-4BC0304F6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14056-A658-44EF-AFE2-BFD7E7D1B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3CF5-9F7C-462F-9F98-D4AE6E44E135}" type="datetime1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37846-6F36-4168-B38C-9CD764DFC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3EED0-871A-4D7B-AA56-A8532266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66B25-FE42-4652-91C9-864EAEDBA08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2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23.png"/><Relationship Id="rId15" Type="http://schemas.openxmlformats.org/officeDocument/2006/relationships/image" Target="../media/image20.sv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7.sv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24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video" Target="../media/media6.mp4"/><Relationship Id="rId16" Type="http://schemas.openxmlformats.org/officeDocument/2006/relationships/image" Target="../media/image20.svg"/><Relationship Id="rId1" Type="http://schemas.microsoft.com/office/2007/relationships/media" Target="../media/media6.mp4"/><Relationship Id="rId6" Type="http://schemas.openxmlformats.org/officeDocument/2006/relationships/image" Target="../media/image26.png"/><Relationship Id="rId11" Type="http://schemas.openxmlformats.org/officeDocument/2006/relationships/image" Target="../media/image8.png"/><Relationship Id="rId5" Type="http://schemas.openxmlformats.org/officeDocument/2006/relationships/image" Target="../media/image25.png"/><Relationship Id="rId15" Type="http://schemas.openxmlformats.org/officeDocument/2006/relationships/image" Target="../media/image19.png"/><Relationship Id="rId10" Type="http://schemas.openxmlformats.org/officeDocument/2006/relationships/image" Target="../media/image7.sv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6.png"/><Relationship Id="rId1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25.png"/><Relationship Id="rId15" Type="http://schemas.openxmlformats.org/officeDocument/2006/relationships/image" Target="../media/image20.sv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7.sv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27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28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29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hyperlink" Target="https://papers.nips.cc/paper/5346-sequence-to-sequence-learning-with-neural-networks.pdf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hyperlink" Target="http://emnlp2014.org/papers/pdf/EMNLP2014179.pdf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30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31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32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33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34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35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6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27.png"/><Relationship Id="rId9" Type="http://schemas.openxmlformats.org/officeDocument/2006/relationships/image" Target="../media/image8.png"/><Relationship Id="rId1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37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38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2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40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png"/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42.png"/><Relationship Id="rId9" Type="http://schemas.openxmlformats.org/officeDocument/2006/relationships/image" Target="../media/image8.png"/><Relationship Id="rId1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34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43.gif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44.gif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svg"/><Relationship Id="rId3" Type="http://schemas.openxmlformats.org/officeDocument/2006/relationships/image" Target="../media/image45.png"/><Relationship Id="rId7" Type="http://schemas.openxmlformats.org/officeDocument/2006/relationships/image" Target="../media/image7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8.sv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6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47.png"/><Relationship Id="rId9" Type="http://schemas.openxmlformats.org/officeDocument/2006/relationships/image" Target="../media/image8.png"/><Relationship Id="rId14" Type="http://schemas.openxmlformats.org/officeDocument/2006/relationships/image" Target="../media/image2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49.png"/><Relationship Id="rId9" Type="http://schemas.openxmlformats.org/officeDocument/2006/relationships/image" Target="../media/image8.png"/><Relationship Id="rId1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3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4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5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6.png"/><Relationship Id="rId15" Type="http://schemas.openxmlformats.org/officeDocument/2006/relationships/image" Target="../media/image20.sv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1633" y="275253"/>
            <a:ext cx="10732369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E</a:t>
            </a:r>
            <a:r>
              <a:rPr kumimoji="0" lang="en-US" altLang="ko-KR" sz="24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nd</a:t>
            </a: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-to-End model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2" y="1845734"/>
            <a:ext cx="10222618" cy="4023360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3EF38-4374-42F8-9F2B-887A1982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28" y="1151057"/>
            <a:ext cx="8401992" cy="506656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32D1034-E4AD-44D5-B0D4-7D097BCE851E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1AE965-44F5-4A60-B56B-F91006E040C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네트워크">
              <a:extLst>
                <a:ext uri="{FF2B5EF4-FFF2-40B4-BE49-F238E27FC236}">
                  <a16:creationId xmlns:a16="http://schemas.microsoft.com/office/drawing/2014/main" id="{3CC0374E-6D46-4080-9D97-CD6C54DB5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845300-0E18-4F05-A20F-ABCE3966F3DE}"/>
                </a:ext>
              </a:extLst>
            </p:cNvPr>
            <p:cNvSpPr/>
            <p:nvPr/>
          </p:nvSpPr>
          <p:spPr>
            <a:xfrm>
              <a:off x="99872" y="2637202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A02DC308-DE9D-450E-A293-19D992C93291}"/>
                </a:ext>
              </a:extLst>
            </p:cNvPr>
            <p:cNvSpPr/>
            <p:nvPr/>
          </p:nvSpPr>
          <p:spPr>
            <a:xfrm>
              <a:off x="713108" y="2446078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04</a:t>
              </a:r>
            </a:p>
          </p:txBody>
        </p:sp>
        <p:pic>
          <p:nvPicPr>
            <p:cNvPr id="15" name="그래픽 14" descr="디스크">
              <a:extLst>
                <a:ext uri="{FF2B5EF4-FFF2-40B4-BE49-F238E27FC236}">
                  <a16:creationId xmlns:a16="http://schemas.microsoft.com/office/drawing/2014/main" id="{6634E724-E506-4FAD-82E2-0FCC485D5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레벨이 있는 피라미드">
              <a:extLst>
                <a:ext uri="{FF2B5EF4-FFF2-40B4-BE49-F238E27FC236}">
                  <a16:creationId xmlns:a16="http://schemas.microsoft.com/office/drawing/2014/main" id="{B6E888FF-4804-4141-9EB4-155C114A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7AA74DF5-3EF3-4F5C-83D1-7359DDC1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워크플로">
              <a:extLst>
                <a:ext uri="{FF2B5EF4-FFF2-40B4-BE49-F238E27FC236}">
                  <a16:creationId xmlns:a16="http://schemas.microsoft.com/office/drawing/2014/main" id="{053B2DE8-46A9-478C-ADE3-27F23D9D5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229" y="2637244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23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Attention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attention_process">
            <a:hlinkClick r:id="" action="ppaction://media"/>
            <a:extLst>
              <a:ext uri="{FF2B5EF4-FFF2-40B4-BE49-F238E27FC236}">
                <a16:creationId xmlns:a16="http://schemas.microsoft.com/office/drawing/2014/main" id="{A161CC2A-9B4C-4496-88DD-50606E024B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5408" y="1845734"/>
            <a:ext cx="7766095" cy="436858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A96D6D-D7B8-4449-BE17-E8DEB8CEDCC5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001544D-25B0-42BC-B68E-97D9F9D4043F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AA16929-5929-48FA-A5A0-B3D044BC31D4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3" name="말풍선: 모서리가 둥근 사각형 22">
              <a:extLst>
                <a:ext uri="{FF2B5EF4-FFF2-40B4-BE49-F238E27FC236}">
                  <a16:creationId xmlns:a16="http://schemas.microsoft.com/office/drawing/2014/main" id="{185CE4FD-834B-44CD-9490-C741DED911BC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25" name="그래픽 24" descr="디스크">
              <a:extLst>
                <a:ext uri="{FF2B5EF4-FFF2-40B4-BE49-F238E27FC236}">
                  <a16:creationId xmlns:a16="http://schemas.microsoft.com/office/drawing/2014/main" id="{9A3FCD49-8040-4B18-B26C-6DA915237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6" name="그래픽 25" descr="레벨이 있는 피라미드">
              <a:extLst>
                <a:ext uri="{FF2B5EF4-FFF2-40B4-BE49-F238E27FC236}">
                  <a16:creationId xmlns:a16="http://schemas.microsoft.com/office/drawing/2014/main" id="{58F47D5D-3C7A-4630-BAA3-2F04508BC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7" name="그래픽 26" descr="네트워크 다이어그램">
              <a:extLst>
                <a:ext uri="{FF2B5EF4-FFF2-40B4-BE49-F238E27FC236}">
                  <a16:creationId xmlns:a16="http://schemas.microsoft.com/office/drawing/2014/main" id="{6932360F-4A89-410D-B927-12F5AB88E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8" name="그래픽 27" descr="워크플로">
              <a:extLst>
                <a:ext uri="{FF2B5EF4-FFF2-40B4-BE49-F238E27FC236}">
                  <a16:creationId xmlns:a16="http://schemas.microsoft.com/office/drawing/2014/main" id="{00A6FE36-09FF-4650-8FF8-CBEB31FC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9" name="그래픽 28" descr="네트워크">
              <a:extLst>
                <a:ext uri="{FF2B5EF4-FFF2-40B4-BE49-F238E27FC236}">
                  <a16:creationId xmlns:a16="http://schemas.microsoft.com/office/drawing/2014/main" id="{DE0909EE-1157-42E1-A1E0-C59C0A27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35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179" y="1845734"/>
            <a:ext cx="3434657" cy="366865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score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를 구하기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인코더의 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 state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들이 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디코더의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 state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들과 얼마나 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비슷한지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예측 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ex) dot product(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내적 값이 클 수록 유사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-&gt; </a:t>
            </a:r>
            <a:r>
              <a:rPr lang="en-US" altLang="ko-KR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softmax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에 통과시켜 확률로 변환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유사도가 높은 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 state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들이 더 많이 결과에 반영하는 방법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https://wikidocs.net/images/page/22893/dotproductattention2_final.PNG">
            <a:extLst>
              <a:ext uri="{FF2B5EF4-FFF2-40B4-BE49-F238E27FC236}">
                <a16:creationId xmlns:a16="http://schemas.microsoft.com/office/drawing/2014/main" id="{3666352E-9933-41B3-B1C5-19CE16FB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016" y="1845734"/>
            <a:ext cx="71094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2048A43-B8FD-423B-A2A2-3635C26B69B0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2515BF-26D7-47C1-9C63-C4C4EA39C605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555421-8B0D-4BFA-9536-CE37CF3D4834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3" name="말풍선: 모서리가 둥근 사각형 22">
              <a:extLst>
                <a:ext uri="{FF2B5EF4-FFF2-40B4-BE49-F238E27FC236}">
                  <a16:creationId xmlns:a16="http://schemas.microsoft.com/office/drawing/2014/main" id="{CE956D30-33C0-4A4D-AFE0-98F822238724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25" name="그래픽 24" descr="디스크">
              <a:extLst>
                <a:ext uri="{FF2B5EF4-FFF2-40B4-BE49-F238E27FC236}">
                  <a16:creationId xmlns:a16="http://schemas.microsoft.com/office/drawing/2014/main" id="{040E6EB1-CD9A-4A24-B0B0-5C09571B5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6" name="그래픽 25" descr="레벨이 있는 피라미드">
              <a:extLst>
                <a:ext uri="{FF2B5EF4-FFF2-40B4-BE49-F238E27FC236}">
                  <a16:creationId xmlns:a16="http://schemas.microsoft.com/office/drawing/2014/main" id="{676FC00F-FB71-45D6-90AE-783A2E826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7" name="그래픽 26" descr="네트워크 다이어그램">
              <a:extLst>
                <a:ext uri="{FF2B5EF4-FFF2-40B4-BE49-F238E27FC236}">
                  <a16:creationId xmlns:a16="http://schemas.microsoft.com/office/drawing/2014/main" id="{84D2A009-189A-4210-8D46-36803BCDF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8" name="그래픽 27" descr="워크플로">
              <a:extLst>
                <a:ext uri="{FF2B5EF4-FFF2-40B4-BE49-F238E27FC236}">
                  <a16:creationId xmlns:a16="http://schemas.microsoft.com/office/drawing/2014/main" id="{CC3E74B8-A11C-4E2D-AB1F-80BDBA71D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9" name="그래픽 28" descr="네트워크">
              <a:extLst>
                <a:ext uri="{FF2B5EF4-FFF2-40B4-BE49-F238E27FC236}">
                  <a16:creationId xmlns:a16="http://schemas.microsoft.com/office/drawing/2014/main" id="{01ECC108-3A7A-4A2F-9D6F-AA1C46D40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70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1845733"/>
            <a:ext cx="10142376" cy="4376015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attention_tensor_dance">
            <a:hlinkClick r:id="" action="ppaction://media"/>
            <a:extLst>
              <a:ext uri="{FF2B5EF4-FFF2-40B4-BE49-F238E27FC236}">
                <a16:creationId xmlns:a16="http://schemas.microsoft.com/office/drawing/2014/main" id="{6F21479D-DE9F-4C1C-8892-4C2600124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4938" y="1890236"/>
            <a:ext cx="7778621" cy="4278692"/>
          </a:xfrm>
          <a:prstGeom prst="rect">
            <a:avLst/>
          </a:prstGeom>
        </p:spPr>
      </p:pic>
      <p:pic>
        <p:nvPicPr>
          <p:cNvPr id="11" name="Picture 2" descr="https://wikidocs.net/images/page/22893/st.PNG">
            <a:extLst>
              <a:ext uri="{FF2B5EF4-FFF2-40B4-BE49-F238E27FC236}">
                <a16:creationId xmlns:a16="http://schemas.microsoft.com/office/drawing/2014/main" id="{F7921212-5B55-4392-983A-22AE14F2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95" y="848810"/>
            <a:ext cx="4467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FD37F9-6455-4FEE-9620-25260446DCD3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48051EA-BC0D-401D-8E52-847FA14F232A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CAB9F0-51EE-4DA3-BD40-C7E42F9BB19C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5" name="말풍선: 모서리가 둥근 사각형 24">
              <a:extLst>
                <a:ext uri="{FF2B5EF4-FFF2-40B4-BE49-F238E27FC236}">
                  <a16:creationId xmlns:a16="http://schemas.microsoft.com/office/drawing/2014/main" id="{36CCB7B3-AA24-414C-AC07-D40B30B5F8AE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26" name="그래픽 25" descr="디스크">
              <a:extLst>
                <a:ext uri="{FF2B5EF4-FFF2-40B4-BE49-F238E27FC236}">
                  <a16:creationId xmlns:a16="http://schemas.microsoft.com/office/drawing/2014/main" id="{6165A015-39E1-42BE-85F1-0DCA3B963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7" name="그래픽 26" descr="레벨이 있는 피라미드">
              <a:extLst>
                <a:ext uri="{FF2B5EF4-FFF2-40B4-BE49-F238E27FC236}">
                  <a16:creationId xmlns:a16="http://schemas.microsoft.com/office/drawing/2014/main" id="{4824CED2-99EE-4C86-AA0E-26F8B972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8" name="그래픽 27" descr="네트워크 다이어그램">
              <a:extLst>
                <a:ext uri="{FF2B5EF4-FFF2-40B4-BE49-F238E27FC236}">
                  <a16:creationId xmlns:a16="http://schemas.microsoft.com/office/drawing/2014/main" id="{F7C60B5C-178D-492E-BF00-7A7EBB2A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9" name="그래픽 28" descr="워크플로">
              <a:extLst>
                <a:ext uri="{FF2B5EF4-FFF2-40B4-BE49-F238E27FC236}">
                  <a16:creationId xmlns:a16="http://schemas.microsoft.com/office/drawing/2014/main" id="{628F34DC-D032-47F9-A7B8-EA3C1EB1A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30" name="그래픽 29" descr="네트워크">
              <a:extLst>
                <a:ext uri="{FF2B5EF4-FFF2-40B4-BE49-F238E27FC236}">
                  <a16:creationId xmlns:a16="http://schemas.microsoft.com/office/drawing/2014/main" id="{BBEC55C6-005D-495C-A9AB-51B21B9DA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2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Attention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정리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Seq2seq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모델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하나의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context vector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에 모든 정보를 담아 전달한다면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gradient vanishing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문제를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해결할 수 없음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은 모든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hidden-state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decoder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에 전달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모든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hidden-state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decoder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에 단순히 전달하기는 메모리의 문제가 발생하므로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가중합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(weighted sum)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을 통하여 정보를 전달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을 이용한 모델에서는 어떤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hidden-state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weight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증가시킬 것인지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즉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어떠한 부분의 정보를 더 많이 전달할 것인지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weight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학습시키는 것을 목표로 함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https://distill.pub/2016/augmented-rnns/</a:t>
            </a: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666218-4919-4575-8076-CE018A3FDF67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6EAA464-8826-4C08-9183-858CFD46C262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31591AA5-388B-48A7-BC4B-6E5805835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DA5584B-03FA-4E32-B17C-A93637F97A2F}"/>
                </a:ext>
              </a:extLst>
            </p:cNvPr>
            <p:cNvSpPr/>
            <p:nvPr/>
          </p:nvSpPr>
          <p:spPr>
            <a:xfrm>
              <a:off x="99872" y="2637202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24656C2C-BCF9-44CB-8B6B-7AE8ED5EFF93}"/>
                </a:ext>
              </a:extLst>
            </p:cNvPr>
            <p:cNvSpPr/>
            <p:nvPr/>
          </p:nvSpPr>
          <p:spPr>
            <a:xfrm>
              <a:off x="713108" y="2446078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04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CE65FC0C-86D6-473C-AA3E-A1990547C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레벨이 있는 피라미드">
              <a:extLst>
                <a:ext uri="{FF2B5EF4-FFF2-40B4-BE49-F238E27FC236}">
                  <a16:creationId xmlns:a16="http://schemas.microsoft.com/office/drawing/2014/main" id="{833CE5C2-0CA4-4944-8C6E-2508C9AC8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 다이어그램">
              <a:extLst>
                <a:ext uri="{FF2B5EF4-FFF2-40B4-BE49-F238E27FC236}">
                  <a16:creationId xmlns:a16="http://schemas.microsoft.com/office/drawing/2014/main" id="{2F81B446-DBF1-4092-BB33-00F3B412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워크플로">
              <a:extLst>
                <a:ext uri="{FF2B5EF4-FFF2-40B4-BE49-F238E27FC236}">
                  <a16:creationId xmlns:a16="http://schemas.microsoft.com/office/drawing/2014/main" id="{3F7B463F-3A45-45DB-93D6-150B8EA8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229" y="2637244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50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Self-Attention 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Query, Key, Value (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Q, K, V)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 모두 동일한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attention</a:t>
            </a: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1D0EDD-AE46-4C39-9F21-F6B031F96973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E1A333-714D-45E5-A708-95E5B45C441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86EED94-8C77-48DF-B036-B11BC19FE17C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1" name="말풍선: 모서리가 둥근 사각형 20">
              <a:extLst>
                <a:ext uri="{FF2B5EF4-FFF2-40B4-BE49-F238E27FC236}">
                  <a16:creationId xmlns:a16="http://schemas.microsoft.com/office/drawing/2014/main" id="{1822D788-1F43-427A-BA9A-147D37D2B624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22" name="그래픽 21" descr="디스크">
              <a:extLst>
                <a:ext uri="{FF2B5EF4-FFF2-40B4-BE49-F238E27FC236}">
                  <a16:creationId xmlns:a16="http://schemas.microsoft.com/office/drawing/2014/main" id="{C378D1D5-AAD1-4F60-982C-CF5588A2D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3" name="그래픽 22" descr="레벨이 있는 피라미드">
              <a:extLst>
                <a:ext uri="{FF2B5EF4-FFF2-40B4-BE49-F238E27FC236}">
                  <a16:creationId xmlns:a16="http://schemas.microsoft.com/office/drawing/2014/main" id="{ADE0A978-E29B-4256-BE66-FF59BA2D8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5" name="그래픽 24" descr="네트워크 다이어그램">
              <a:extLst>
                <a:ext uri="{FF2B5EF4-FFF2-40B4-BE49-F238E27FC236}">
                  <a16:creationId xmlns:a16="http://schemas.microsoft.com/office/drawing/2014/main" id="{40B5AEA9-B4EC-422B-9588-1F9D859D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6" name="그래픽 25" descr="워크플로">
              <a:extLst>
                <a:ext uri="{FF2B5EF4-FFF2-40B4-BE49-F238E27FC236}">
                  <a16:creationId xmlns:a16="http://schemas.microsoft.com/office/drawing/2014/main" id="{85057BAA-DC01-4266-B862-B0A63CA89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7" name="그래픽 26" descr="네트워크">
              <a:extLst>
                <a:ext uri="{FF2B5EF4-FFF2-40B4-BE49-F238E27FC236}">
                  <a16:creationId xmlns:a16="http://schemas.microsoft.com/office/drawing/2014/main" id="{8A811A0B-06AE-4AD8-AC1C-AE5AAC10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24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에서의 표기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Q(Query), K(Key), V(Value)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예시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Q : 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시점의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decoder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 states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K 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모든 시점의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encoder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 states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V 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모든 시점의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encoder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 states 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즉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, K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V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는 빨간색 벡터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Q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는 보라색 벡터 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attention_tensor_dance">
            <a:hlinkClick r:id="" action="ppaction://media"/>
            <a:extLst>
              <a:ext uri="{FF2B5EF4-FFF2-40B4-BE49-F238E27FC236}">
                <a16:creationId xmlns:a16="http://schemas.microsoft.com/office/drawing/2014/main" id="{DD280403-4EFF-41F6-9CE3-A5CC20124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69437" y="1841584"/>
            <a:ext cx="5556928" cy="305663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1BCC3D-252D-449B-AB6D-E4C84EE580B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70901CA-2D81-4A9B-BA3A-AE701A745BA3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0A54F83-D7DC-4561-A56D-AF16E050BB7E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90C17918-FC2C-4789-96EA-30D9055EA081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23" name="그래픽 22" descr="디스크">
              <a:extLst>
                <a:ext uri="{FF2B5EF4-FFF2-40B4-BE49-F238E27FC236}">
                  <a16:creationId xmlns:a16="http://schemas.microsoft.com/office/drawing/2014/main" id="{C061E002-C69B-4B9B-A05D-549C1686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5" name="그래픽 24" descr="레벨이 있는 피라미드">
              <a:extLst>
                <a:ext uri="{FF2B5EF4-FFF2-40B4-BE49-F238E27FC236}">
                  <a16:creationId xmlns:a16="http://schemas.microsoft.com/office/drawing/2014/main" id="{94B99F66-E0E3-487D-B91D-5AAA323A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6" name="그래픽 25" descr="네트워크 다이어그램">
              <a:extLst>
                <a:ext uri="{FF2B5EF4-FFF2-40B4-BE49-F238E27FC236}">
                  <a16:creationId xmlns:a16="http://schemas.microsoft.com/office/drawing/2014/main" id="{1BF00FF7-1809-4654-B7A0-460B7311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7" name="그래픽 26" descr="워크플로">
              <a:extLst>
                <a:ext uri="{FF2B5EF4-FFF2-40B4-BE49-F238E27FC236}">
                  <a16:creationId xmlns:a16="http://schemas.microsoft.com/office/drawing/2014/main" id="{9CC22BF5-288F-42D0-A1F1-B8C7E01D7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8" name="그래픽 27" descr="네트워크">
              <a:extLst>
                <a:ext uri="{FF2B5EF4-FFF2-40B4-BE49-F238E27FC236}">
                  <a16:creationId xmlns:a16="http://schemas.microsoft.com/office/drawing/2014/main" id="{2297987F-EB01-44F8-93ED-54DD67E21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8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953" y="1845733"/>
            <a:ext cx="9619484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Self-Attention 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예시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) self-attention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query, key, value matrix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Self 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은 사용하는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Q, K, V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출처가 같음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Query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Key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사이의 유사도를 계산하여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Value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가중합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ttps://nlpinkorean.github.io/images/transformer/self-attention-matrix-calculation.png">
            <a:extLst>
              <a:ext uri="{FF2B5EF4-FFF2-40B4-BE49-F238E27FC236}">
                <a16:creationId xmlns:a16="http://schemas.microsoft.com/office/drawing/2014/main" id="{652603B8-8E82-4081-AA13-A15C64D87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5"/>
          <a:stretch/>
        </p:blipFill>
        <p:spPr bwMode="auto">
          <a:xfrm>
            <a:off x="6756176" y="3330667"/>
            <a:ext cx="4412685" cy="32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nlpinkorean.github.io/images/transformer/self-attention-matrix-calculation.png">
            <a:extLst>
              <a:ext uri="{FF2B5EF4-FFF2-40B4-BE49-F238E27FC236}">
                <a16:creationId xmlns:a16="http://schemas.microsoft.com/office/drawing/2014/main" id="{9E0D61D8-1431-4906-8D0D-EF96E728D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51"/>
          <a:stretch/>
        </p:blipFill>
        <p:spPr bwMode="auto">
          <a:xfrm>
            <a:off x="1222152" y="3931125"/>
            <a:ext cx="4560518" cy="155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1709E1-DBCB-4AFC-B277-B2AC5FB53B7B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FA24AC-EF18-4E7A-A3DF-468823D4C46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26C6A85-B05B-42EC-81F0-6DE6EF39A7D0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CBF9574F-7DE5-48AE-A581-CEB1B389B0ED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A7114A52-24C9-4E10-9FA5-F72DF9E7F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703AD9D4-3CA2-45EC-AB29-44E7E33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D1BC726F-36E6-49B7-8A4C-4DCD356B2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82718BDA-8422-49A8-95C3-91AD8091F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">
              <a:extLst>
                <a:ext uri="{FF2B5EF4-FFF2-40B4-BE49-F238E27FC236}">
                  <a16:creationId xmlns:a16="http://schemas.microsoft.com/office/drawing/2014/main" id="{34BBCCA8-D8EE-4F4E-AF5B-550882876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18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Self-Attention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 결과 예시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" descr="https://nlpinkorean.github.io/images/transformer/transformer_self-attention_visualization.png">
            <a:extLst>
              <a:ext uri="{FF2B5EF4-FFF2-40B4-BE49-F238E27FC236}">
                <a16:creationId xmlns:a16="http://schemas.microsoft.com/office/drawing/2014/main" id="{EB54C63A-A5EA-41E7-A418-84CE12E0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90" y="2228613"/>
            <a:ext cx="4592419" cy="434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AD323A-73F2-4680-9698-1B94EE285DF6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023DB0-90BE-4E3F-AEEA-F5CCFC771A3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067826E-68B5-44F2-8FDF-E217D8CB9E0E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3720AA68-4B85-4A7A-AAF2-DB1F750FD63B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1F5C1C2D-0032-4A00-99BE-EF0B76BBF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레벨이 있는 피라미드">
              <a:extLst>
                <a:ext uri="{FF2B5EF4-FFF2-40B4-BE49-F238E27FC236}">
                  <a16:creationId xmlns:a16="http://schemas.microsoft.com/office/drawing/2014/main" id="{38251D41-3180-4B8B-8FC4-152E0C53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 다이어그램">
              <a:extLst>
                <a:ext uri="{FF2B5EF4-FFF2-40B4-BE49-F238E27FC236}">
                  <a16:creationId xmlns:a16="http://schemas.microsoft.com/office/drawing/2014/main" id="{C9B3DAFD-4064-4339-A03B-6AEEBFE84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워크플로">
              <a:extLst>
                <a:ext uri="{FF2B5EF4-FFF2-40B4-BE49-F238E27FC236}">
                  <a16:creationId xmlns:a16="http://schemas.microsoft.com/office/drawing/2014/main" id="{1707EC02-8FA7-4ABA-A9DF-12D410C3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1" name="그래픽 20" descr="네트워크">
              <a:extLst>
                <a:ext uri="{FF2B5EF4-FFF2-40B4-BE49-F238E27FC236}">
                  <a16:creationId xmlns:a16="http://schemas.microsoft.com/office/drawing/2014/main" id="{0AC714EB-C479-4ED3-AA2A-548957C7A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500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Convolution: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different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linear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transformation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for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each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relative position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Self-attention: weighted average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EF5D14-A531-4356-A567-7CE55FF2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25" y="2780522"/>
            <a:ext cx="6275750" cy="329551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A1B5C49-24F0-4709-9C7A-E9CE567E4766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815528-24A3-4400-9416-99F5516DEE9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4BBD51-DD7C-4D4B-A34B-70C1274B7C83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3AD4CCAA-94FA-40B9-A1EE-E1ADF71865D0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5" name="그래픽 14" descr="디스크">
              <a:extLst>
                <a:ext uri="{FF2B5EF4-FFF2-40B4-BE49-F238E27FC236}">
                  <a16:creationId xmlns:a16="http://schemas.microsoft.com/office/drawing/2014/main" id="{8E1EFC02-4504-4E97-B9E9-28390309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레벨이 있는 피라미드">
              <a:extLst>
                <a:ext uri="{FF2B5EF4-FFF2-40B4-BE49-F238E27FC236}">
                  <a16:creationId xmlns:a16="http://schemas.microsoft.com/office/drawing/2014/main" id="{0537746E-95DB-43EC-8727-ACDC9D06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8F4A1073-DF41-40B0-8FCD-BC47093E1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워크플로">
              <a:extLst>
                <a:ext uri="{FF2B5EF4-FFF2-40B4-BE49-F238E27FC236}">
                  <a16:creationId xmlns:a16="http://schemas.microsoft.com/office/drawing/2014/main" id="{9701E5E6-5750-414C-AC07-D5AA0125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">
              <a:extLst>
                <a:ext uri="{FF2B5EF4-FFF2-40B4-BE49-F238E27FC236}">
                  <a16:creationId xmlns:a16="http://schemas.microsoft.com/office/drawing/2014/main" id="{34251882-9E14-4E92-A285-5D47F9B66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45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is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All You Need(2017)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RNN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단점을 보조하는 개념으로 사용되었던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만을 이용한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Deep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Learning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Architecture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개발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Transformer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RNN with attention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attention weight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각각의 </a:t>
            </a: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sequencial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요소에 곱하여 사용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CNN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RNN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long range dependency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문제를 해결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인코더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디코더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형식을 유지하면서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self-attention, multi-head 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을 도입하여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sequence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데이터를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병렬처리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=&gt; gradient vanishing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문제를 해결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https://nlpinkorean.github.io/illustrated-transformer/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F7FD95-33BE-4FC7-86B5-2B4E0AC66627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02684D-E88A-4AF7-AFFA-76EA3377A3E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9B4DF5-2622-49D9-9854-D214150781FD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A49B9E03-7BAB-4009-A0F5-58B55506C446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5" name="그래픽 14" descr="디스크">
              <a:extLst>
                <a:ext uri="{FF2B5EF4-FFF2-40B4-BE49-F238E27FC236}">
                  <a16:creationId xmlns:a16="http://schemas.microsoft.com/office/drawing/2014/main" id="{FB7A37F3-C2AA-4B10-A4BB-513C21F05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레벨이 있는 피라미드">
              <a:extLst>
                <a:ext uri="{FF2B5EF4-FFF2-40B4-BE49-F238E27FC236}">
                  <a16:creationId xmlns:a16="http://schemas.microsoft.com/office/drawing/2014/main" id="{4BC5A6F6-B40A-4349-A092-88518101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7D3FE179-2CCB-4BE4-8193-DC5B1B3D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워크플로">
              <a:extLst>
                <a:ext uri="{FF2B5EF4-FFF2-40B4-BE49-F238E27FC236}">
                  <a16:creationId xmlns:a16="http://schemas.microsoft.com/office/drawing/2014/main" id="{CB5984FB-5464-49F3-B6FD-BE695384C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">
              <a:extLst>
                <a:ext uri="{FF2B5EF4-FFF2-40B4-BE49-F238E27FC236}">
                  <a16:creationId xmlns:a16="http://schemas.microsoft.com/office/drawing/2014/main" id="{3F74B56F-C588-4074-A5BB-D08CBC77B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31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E</a:t>
            </a:r>
            <a:r>
              <a:rPr kumimoji="0" lang="en-US" altLang="ko-KR" sz="24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nd</a:t>
            </a: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-to-End model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종단학습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(End-to-End)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지금까지 배운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CNN, RNN(LSTM)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등을 이용하여 만드는 모델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전통적인 방법보다 성능은 좋으나 더 많은 데이터가 필요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Ex)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자율 주행 차량에서 자동차와 보행자를 검출하여 회피하는 모델을 만들기 보다는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  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운전 시 이미지와 핸들 방향에 대한 데이터를 넣어주고 모델이 핸들 방향을 직접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  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학습하게 하는 것이 더 유용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Sequence-to-sequence model(Encoder-Decoder model) </a:t>
            </a:r>
            <a:r>
              <a:rPr lang="da-DK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da-DK" altLang="ko-KR" sz="2000" dirty="0">
                <a:latin typeface="a고딕13" panose="02020600000000000000" pitchFamily="18" charset="-127"/>
                <a:ea typeface="a고딕13" panose="02020600000000000000" pitchFamily="18" charset="-127"/>
                <a:hlinkClick r:id="rId3"/>
              </a:rPr>
              <a:t>Sutskever et al., 2014</a:t>
            </a:r>
            <a:r>
              <a:rPr lang="da-DK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, </a:t>
            </a:r>
            <a:r>
              <a:rPr lang="da-DK" altLang="ko-KR" sz="2000" dirty="0">
                <a:latin typeface="a고딕13" panose="02020600000000000000" pitchFamily="18" charset="-127"/>
                <a:ea typeface="a고딕13" panose="02020600000000000000" pitchFamily="18" charset="-127"/>
                <a:hlinkClick r:id="rId4"/>
              </a:rPr>
              <a:t>Cho et al., 2014</a:t>
            </a:r>
            <a:r>
              <a:rPr lang="da-DK" altLang="ko-KR" sz="200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en-US" altLang="ko-KR" sz="2000" dirty="0">
              <a:latin typeface="a고딕13" panose="02020600000000000000" pitchFamily="18" charset="-127"/>
              <a:ea typeface="a고딕13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AA9466-3D33-4F1E-BD81-89A221AB0040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D05BD8-F933-4584-90FF-096570DFA913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네트워크">
              <a:extLst>
                <a:ext uri="{FF2B5EF4-FFF2-40B4-BE49-F238E27FC236}">
                  <a16:creationId xmlns:a16="http://schemas.microsoft.com/office/drawing/2014/main" id="{99693387-3B22-4EFB-A99D-860EBFE03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341085-046E-4DD4-B850-0E5A62464091}"/>
                </a:ext>
              </a:extLst>
            </p:cNvPr>
            <p:cNvSpPr/>
            <p:nvPr/>
          </p:nvSpPr>
          <p:spPr>
            <a:xfrm>
              <a:off x="99872" y="2637202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A23C6B9F-1A64-4D5B-9DC2-756E62DE4746}"/>
                </a:ext>
              </a:extLst>
            </p:cNvPr>
            <p:cNvSpPr/>
            <p:nvPr/>
          </p:nvSpPr>
          <p:spPr>
            <a:xfrm>
              <a:off x="713108" y="2446078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04</a:t>
              </a:r>
            </a:p>
          </p:txBody>
        </p:sp>
        <p:pic>
          <p:nvPicPr>
            <p:cNvPr id="13" name="그래픽 12" descr="디스크">
              <a:extLst>
                <a:ext uri="{FF2B5EF4-FFF2-40B4-BE49-F238E27FC236}">
                  <a16:creationId xmlns:a16="http://schemas.microsoft.com/office/drawing/2014/main" id="{A9546AE0-341B-4077-9054-C29CCB9F4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레벨이 있는 피라미드">
              <a:extLst>
                <a:ext uri="{FF2B5EF4-FFF2-40B4-BE49-F238E27FC236}">
                  <a16:creationId xmlns:a16="http://schemas.microsoft.com/office/drawing/2014/main" id="{ADCB1440-6E75-40C5-B86F-7B1D4CD2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 다이어그램">
              <a:extLst>
                <a:ext uri="{FF2B5EF4-FFF2-40B4-BE49-F238E27FC236}">
                  <a16:creationId xmlns:a16="http://schemas.microsoft.com/office/drawing/2014/main" id="{5078655F-8BD9-484C-B43E-FFEA56CB5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워크플로">
              <a:extLst>
                <a:ext uri="{FF2B5EF4-FFF2-40B4-BE49-F238E27FC236}">
                  <a16:creationId xmlns:a16="http://schemas.microsoft.com/office/drawing/2014/main" id="{854B69D1-A6F7-4B50-AE2E-572971B19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229" y="2637244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642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https://nlpinkorean.github.io/images/transformer/The_transformer_encoder_decoder_stack.png">
            <a:extLst>
              <a:ext uri="{FF2B5EF4-FFF2-40B4-BE49-F238E27FC236}">
                <a16:creationId xmlns:a16="http://schemas.microsoft.com/office/drawing/2014/main" id="{E235AC7F-EAC3-4C3D-B025-E2035151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85" y="1958331"/>
            <a:ext cx="6228433" cy="405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B5C183C-4093-4624-8F71-79F2D72BB993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B7BCE1-11B3-4F7D-8DB7-9B04A857FFE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0B6DE94-BBF4-44A5-A39D-0F8F3F6B35F6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43209F3F-8908-46DB-8369-8A7A30C82791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3" name="그래픽 12" descr="디스크">
              <a:extLst>
                <a:ext uri="{FF2B5EF4-FFF2-40B4-BE49-F238E27FC236}">
                  <a16:creationId xmlns:a16="http://schemas.microsoft.com/office/drawing/2014/main" id="{D552D491-1A06-4CAE-A99C-D8BFBC7B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레벨이 있는 피라미드">
              <a:extLst>
                <a:ext uri="{FF2B5EF4-FFF2-40B4-BE49-F238E27FC236}">
                  <a16:creationId xmlns:a16="http://schemas.microsoft.com/office/drawing/2014/main" id="{A146AC80-5705-4528-83F6-32C5C524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 다이어그램">
              <a:extLst>
                <a:ext uri="{FF2B5EF4-FFF2-40B4-BE49-F238E27FC236}">
                  <a16:creationId xmlns:a16="http://schemas.microsoft.com/office/drawing/2014/main" id="{639F87F1-AD39-4EE8-935F-B44932066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워크플로">
              <a:extLst>
                <a:ext uri="{FF2B5EF4-FFF2-40B4-BE49-F238E27FC236}">
                  <a16:creationId xmlns:a16="http://schemas.microsoft.com/office/drawing/2014/main" id="{7CA7AF1D-9FF9-4854-AC9C-F5554FDBF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">
              <a:extLst>
                <a:ext uri="{FF2B5EF4-FFF2-40B4-BE49-F238E27FC236}">
                  <a16:creationId xmlns:a16="http://schemas.microsoft.com/office/drawing/2014/main" id="{E5FC79C1-0BFF-4C8F-A1EE-A3EF565F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6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개의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encoder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6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개의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decoder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구성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78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Encoder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내부는 두 개의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sublayer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로 구성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nlpinkorean.github.io/images/transformer/Transformer_encoder.png">
            <a:extLst>
              <a:ext uri="{FF2B5EF4-FFF2-40B4-BE49-F238E27FC236}">
                <a16:creationId xmlns:a16="http://schemas.microsoft.com/office/drawing/2014/main" id="{CDA79E7D-4859-4255-B71C-A0E9DD14A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27" y="2669070"/>
            <a:ext cx="7143145" cy="37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1F7CB27-5390-4DBA-95BE-E453A5156B7C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7736FD-28BA-492C-822A-A7221562A34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EE3FE2-1CED-4F70-AB5A-33B8EADB134B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0BEA5E6F-EBA2-4ACF-9D68-D2FE7A10ECDD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3" name="그래픽 12" descr="디스크">
              <a:extLst>
                <a:ext uri="{FF2B5EF4-FFF2-40B4-BE49-F238E27FC236}">
                  <a16:creationId xmlns:a16="http://schemas.microsoft.com/office/drawing/2014/main" id="{922B64D5-CFDB-4AC6-B4A1-407EDBAC6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레벨이 있는 피라미드">
              <a:extLst>
                <a:ext uri="{FF2B5EF4-FFF2-40B4-BE49-F238E27FC236}">
                  <a16:creationId xmlns:a16="http://schemas.microsoft.com/office/drawing/2014/main" id="{B65CE428-CF46-4B53-9B6E-AE2DEC767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 다이어그램">
              <a:extLst>
                <a:ext uri="{FF2B5EF4-FFF2-40B4-BE49-F238E27FC236}">
                  <a16:creationId xmlns:a16="http://schemas.microsoft.com/office/drawing/2014/main" id="{5D1133F2-D344-408B-ADDB-F80B68BE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워크플로">
              <a:extLst>
                <a:ext uri="{FF2B5EF4-FFF2-40B4-BE49-F238E27FC236}">
                  <a16:creationId xmlns:a16="http://schemas.microsoft.com/office/drawing/2014/main" id="{5B163838-25FC-40F1-A4B1-5670B076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">
              <a:extLst>
                <a:ext uri="{FF2B5EF4-FFF2-40B4-BE49-F238E27FC236}">
                  <a16:creationId xmlns:a16="http://schemas.microsoft.com/office/drawing/2014/main" id="{8CD243CA-C5C0-4204-A552-A789DD20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44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Encoder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Decoder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구조를 열어보면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인코더와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디코더를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연결하는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 layer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인코더 내에서 작동하는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self-attention 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디코더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내에서 작동하는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self-attention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로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3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가지의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 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가 있음을 확인 가능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ttps://nlpinkorean.github.io/images/transformer/Transformer_decoder.png">
            <a:extLst>
              <a:ext uri="{FF2B5EF4-FFF2-40B4-BE49-F238E27FC236}">
                <a16:creationId xmlns:a16="http://schemas.microsoft.com/office/drawing/2014/main" id="{2C6874B2-0224-456F-B186-F1CEC79B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47" y="4180132"/>
            <a:ext cx="6419188" cy="203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2C7CAAD-7088-4E45-B3A6-50BCCD3AD758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C4799-8D0E-40E1-ADA9-FE20FC85671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659355E-B2A9-4FCC-8452-70D0CB54806D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4009175E-F466-4BAA-9BA1-B650B3C91D59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5" name="그래픽 14" descr="디스크">
              <a:extLst>
                <a:ext uri="{FF2B5EF4-FFF2-40B4-BE49-F238E27FC236}">
                  <a16:creationId xmlns:a16="http://schemas.microsoft.com/office/drawing/2014/main" id="{8BF48759-1A57-4E78-B09E-E54B525DB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레벨이 있는 피라미드">
              <a:extLst>
                <a:ext uri="{FF2B5EF4-FFF2-40B4-BE49-F238E27FC236}">
                  <a16:creationId xmlns:a16="http://schemas.microsoft.com/office/drawing/2014/main" id="{5E25C511-83E7-4354-A7FD-D8325C01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7A4AF963-F791-4BD8-A5F7-15AF8F8A5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워크플로">
              <a:extLst>
                <a:ext uri="{FF2B5EF4-FFF2-40B4-BE49-F238E27FC236}">
                  <a16:creationId xmlns:a16="http://schemas.microsoft.com/office/drawing/2014/main" id="{F9582032-6E2F-4064-B6E3-580C6526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">
              <a:extLst>
                <a:ext uri="{FF2B5EF4-FFF2-40B4-BE49-F238E27FC236}">
                  <a16:creationId xmlns:a16="http://schemas.microsoft.com/office/drawing/2014/main" id="{E35ABBC0-ECDC-4112-AF0C-586FF891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919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https://nlpinkorean.github.io/images/transformer/encoder_with_tensors_2.png">
            <a:extLst>
              <a:ext uri="{FF2B5EF4-FFF2-40B4-BE49-F238E27FC236}">
                <a16:creationId xmlns:a16="http://schemas.microsoft.com/office/drawing/2014/main" id="{8613352D-CC70-4F0E-930A-C7F2DB5D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657" y="1851051"/>
            <a:ext cx="7188400" cy="43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1FEC23-2C00-449A-89DD-17F4C2800041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35CA47-9C36-4FF2-B109-F5A0AD6554C2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C7842BD-D018-41DD-BEB3-B0B543D052DB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A0704FFF-201A-4815-AE33-97F1A0C0601C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60990DA6-7B3B-42DB-9DEE-32EDD3A3B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D60BC199-CB58-4557-91D7-23CB4F170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620B5F05-D19D-4D2D-AE79-5BE8BB8C4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F393BFD2-AFB6-4770-A345-66AB649E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">
              <a:extLst>
                <a:ext uri="{FF2B5EF4-FFF2-40B4-BE49-F238E27FC236}">
                  <a16:creationId xmlns:a16="http://schemas.microsoft.com/office/drawing/2014/main" id="{E5BCA722-C577-4A54-8864-AC8BC0CD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Encoder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구조를 열어보면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Self-Attention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Layer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단순 순방향 신경망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556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간단히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개의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encoder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개의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decoder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가 있는 경우를 묘사한다면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..</a:t>
            </a: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ttps://nlpinkorean.github.io/images/transformer/transformer_resideual_layer_norm_3.png">
            <a:extLst>
              <a:ext uri="{FF2B5EF4-FFF2-40B4-BE49-F238E27FC236}">
                <a16:creationId xmlns:a16="http://schemas.microsoft.com/office/drawing/2014/main" id="{510DADE8-6FD5-4B68-BF97-D654E69F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42" y="2317445"/>
            <a:ext cx="7013614" cy="398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87B33E2-6419-45EF-98BB-B2481051BD2E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2AF8C6D-2216-40DC-8C89-2674DCFBE4A2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C9B429-5C2D-4164-9552-ECF6251BFCA5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1D16B886-CCED-4AD5-BD5D-F93C096AB639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5" name="그래픽 14" descr="디스크">
              <a:extLst>
                <a:ext uri="{FF2B5EF4-FFF2-40B4-BE49-F238E27FC236}">
                  <a16:creationId xmlns:a16="http://schemas.microsoft.com/office/drawing/2014/main" id="{901593B2-BDAF-496E-AE87-37D8CD335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레벨이 있는 피라미드">
              <a:extLst>
                <a:ext uri="{FF2B5EF4-FFF2-40B4-BE49-F238E27FC236}">
                  <a16:creationId xmlns:a16="http://schemas.microsoft.com/office/drawing/2014/main" id="{D7CD39B7-8BC7-40A4-BC06-E6E80D099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71975CF6-0492-4B09-8425-938A31840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워크플로">
              <a:extLst>
                <a:ext uri="{FF2B5EF4-FFF2-40B4-BE49-F238E27FC236}">
                  <a16:creationId xmlns:a16="http://schemas.microsoft.com/office/drawing/2014/main" id="{340485D4-1410-4C59-84CB-18F280C9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">
              <a:extLst>
                <a:ext uri="{FF2B5EF4-FFF2-40B4-BE49-F238E27FC236}">
                  <a16:creationId xmlns:a16="http://schemas.microsoft.com/office/drawing/2014/main" id="{6C99A5A9-3428-450E-955E-744532B4F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509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Self-Attention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Self-attention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을 하게 되면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decoder vector(Query)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encoder vector(Key, Value)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가 동일한데 둘 사이의 유사도를 계산하는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weight score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가 자기 자신에게 제일 크게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, (0,1,0,0)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과 같이 나타나지는 않게 될까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?</a:t>
            </a: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Multi-head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모델이 다른 위치에 집중하는데 도움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 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가 여러 개의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representation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공간을 가지게 도움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다양한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Q, K, V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가 만들어 지기 때문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2AFBDD-8AE4-4F49-AD65-FEBAB4BBC740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EB7566-2808-4827-9FCB-2FA7C3E46883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2624D5-141C-49E3-A778-165F27D26263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B45B299D-AF69-4B13-B04E-687A91DF5F84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5" name="그래픽 14" descr="디스크">
              <a:extLst>
                <a:ext uri="{FF2B5EF4-FFF2-40B4-BE49-F238E27FC236}">
                  <a16:creationId xmlns:a16="http://schemas.microsoft.com/office/drawing/2014/main" id="{E7EA4C62-5DC6-48B0-B127-8B57A8C52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레벨이 있는 피라미드">
              <a:extLst>
                <a:ext uri="{FF2B5EF4-FFF2-40B4-BE49-F238E27FC236}">
                  <a16:creationId xmlns:a16="http://schemas.microsoft.com/office/drawing/2014/main" id="{0005F136-1233-42FA-8314-CB7A8C561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9AC2114C-FF0F-43D6-B7C7-EB4DBD1D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워크플로">
              <a:extLst>
                <a:ext uri="{FF2B5EF4-FFF2-40B4-BE49-F238E27FC236}">
                  <a16:creationId xmlns:a16="http://schemas.microsoft.com/office/drawing/2014/main" id="{9B09A0C6-AEF5-486B-9B1A-FB853018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">
              <a:extLst>
                <a:ext uri="{FF2B5EF4-FFF2-40B4-BE49-F238E27FC236}">
                  <a16:creationId xmlns:a16="http://schemas.microsoft.com/office/drawing/2014/main" id="{B1DA9284-3595-4962-9964-55B4B82FB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30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Multi-head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https://nlpinkorean.github.io/images/transformer/transformer_attention_heads_qkv.png">
            <a:extLst>
              <a:ext uri="{FF2B5EF4-FFF2-40B4-BE49-F238E27FC236}">
                <a16:creationId xmlns:a16="http://schemas.microsoft.com/office/drawing/2014/main" id="{7B653C9F-1E70-44AB-BBDA-F5ABED958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38" y="1728061"/>
            <a:ext cx="7586771" cy="448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FDCCE9D-503B-40ED-99BE-E93A3CE956BF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2DDF20C-E1C4-4519-8B81-8855CB163FCA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D3F362-019F-4876-A5C6-EE5DD3EEB210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C26B37C7-DF3F-43FA-BADA-CACD40C8DDA7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3" name="그래픽 12" descr="디스크">
              <a:extLst>
                <a:ext uri="{FF2B5EF4-FFF2-40B4-BE49-F238E27FC236}">
                  <a16:creationId xmlns:a16="http://schemas.microsoft.com/office/drawing/2014/main" id="{586C3405-4A5A-409B-A4DC-B6D38319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레벨이 있는 피라미드">
              <a:extLst>
                <a:ext uri="{FF2B5EF4-FFF2-40B4-BE49-F238E27FC236}">
                  <a16:creationId xmlns:a16="http://schemas.microsoft.com/office/drawing/2014/main" id="{777CAAA3-2E23-4E2D-9AA8-9C8EE74FD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 다이어그램">
              <a:extLst>
                <a:ext uri="{FF2B5EF4-FFF2-40B4-BE49-F238E27FC236}">
                  <a16:creationId xmlns:a16="http://schemas.microsoft.com/office/drawing/2014/main" id="{D629C9AF-22E5-422E-98CA-48C3A52E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워크플로">
              <a:extLst>
                <a:ext uri="{FF2B5EF4-FFF2-40B4-BE49-F238E27FC236}">
                  <a16:creationId xmlns:a16="http://schemas.microsoft.com/office/drawing/2014/main" id="{59187124-696D-4FBB-930E-953A69B41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">
              <a:extLst>
                <a:ext uri="{FF2B5EF4-FFF2-40B4-BE49-F238E27FC236}">
                  <a16:creationId xmlns:a16="http://schemas.microsoft.com/office/drawing/2014/main" id="{32013733-66CF-41D4-8427-CFECD5D9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332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Multi-head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ttps://nlpinkorean.github.io/images/transformer/self-attention-matrix-calculation-2.png">
            <a:extLst>
              <a:ext uri="{FF2B5EF4-FFF2-40B4-BE49-F238E27FC236}">
                <a16:creationId xmlns:a16="http://schemas.microsoft.com/office/drawing/2014/main" id="{A47B5593-FDB4-4EBC-A3F7-C319542C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792231"/>
            <a:ext cx="85058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nlpinkorean.github.io/images/transformer/self-attention-matrix-calculation.png">
            <a:extLst>
              <a:ext uri="{FF2B5EF4-FFF2-40B4-BE49-F238E27FC236}">
                <a16:creationId xmlns:a16="http://schemas.microsoft.com/office/drawing/2014/main" id="{84CFB82A-DDD0-4EDB-8296-3F28D1309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5"/>
          <a:stretch/>
        </p:blipFill>
        <p:spPr bwMode="auto">
          <a:xfrm>
            <a:off x="9490164" y="4044218"/>
            <a:ext cx="1874524" cy="1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nlpinkorean.github.io/images/transformer/self-attention-matrix-calculation.png">
            <a:extLst>
              <a:ext uri="{FF2B5EF4-FFF2-40B4-BE49-F238E27FC236}">
                <a16:creationId xmlns:a16="http://schemas.microsoft.com/office/drawing/2014/main" id="{4A96187A-5B5D-4DE9-98DC-787C572BF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51"/>
          <a:stretch/>
        </p:blipFill>
        <p:spPr bwMode="auto">
          <a:xfrm>
            <a:off x="9490164" y="3352475"/>
            <a:ext cx="1874524" cy="64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57EB53-9BC6-47DB-99F3-D0B53E57C868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22174B-56C7-4977-A6CA-782FA7CA135A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5C2C7B-5E37-48BF-84C6-3A36E7F008D5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3B5C6B1C-8B6F-4E4D-A9CD-ADD9D39BF815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840D0483-9697-4C7C-8784-F80009578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레벨이 있는 피라미드">
              <a:extLst>
                <a:ext uri="{FF2B5EF4-FFF2-40B4-BE49-F238E27FC236}">
                  <a16:creationId xmlns:a16="http://schemas.microsoft.com/office/drawing/2014/main" id="{BB24B825-C06C-4975-A565-B1827346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 다이어그램">
              <a:extLst>
                <a:ext uri="{FF2B5EF4-FFF2-40B4-BE49-F238E27FC236}">
                  <a16:creationId xmlns:a16="http://schemas.microsoft.com/office/drawing/2014/main" id="{E81F185F-9C82-4CEA-B145-7E7D0EE83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워크플로">
              <a:extLst>
                <a:ext uri="{FF2B5EF4-FFF2-40B4-BE49-F238E27FC236}">
                  <a16:creationId xmlns:a16="http://schemas.microsoft.com/office/drawing/2014/main" id="{EC7E967B-54A9-4C56-8E78-A07E3E1E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1" name="그래픽 20" descr="네트워크">
              <a:extLst>
                <a:ext uri="{FF2B5EF4-FFF2-40B4-BE49-F238E27FC236}">
                  <a16:creationId xmlns:a16="http://schemas.microsoft.com/office/drawing/2014/main" id="{569C9EE3-9928-4558-A116-7DC530C38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681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3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Multi-head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https://nlpinkorean.github.io/images/transformer/transformer_attention_heads_z.png">
            <a:extLst>
              <a:ext uri="{FF2B5EF4-FFF2-40B4-BE49-F238E27FC236}">
                <a16:creationId xmlns:a16="http://schemas.microsoft.com/office/drawing/2014/main" id="{01327126-C564-457F-BB97-FF9E8283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11" y="2592422"/>
            <a:ext cx="7649411" cy="362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4E7CAC-CB9A-40A4-9995-E4F34963B045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BF9840C-D033-4431-AB76-A1C796A63206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396099-3085-466A-87C2-F17EF50721C0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AE982D06-C14B-4D33-9A79-46CFAA9629EF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9D5BE849-1784-4AA8-ADC4-6B74AA716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E0E404E9-FE54-4F76-83A1-952A8082A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99026E60-3711-4F0F-AC81-36705E4F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BA01F3E2-142F-4F8D-914E-4E713600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">
              <a:extLst>
                <a:ext uri="{FF2B5EF4-FFF2-40B4-BE49-F238E27FC236}">
                  <a16:creationId xmlns:a16="http://schemas.microsoft.com/office/drawing/2014/main" id="{51671241-A1B8-43FF-9C9B-F2A241DF3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989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727" y="1845733"/>
            <a:ext cx="9612000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Multi-head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만들어진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는 여러 개이지만 순방향 신경망을 통과할 수 있는 것은 오직 하나의 벡터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만들어진 여러 개의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하나로 합하고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weight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곱하여 새로운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Z (head)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제작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ttps://nlpinkorean.github.io/images/transformer/transformer_attention_heads_weight_matrix_o.png">
            <a:extLst>
              <a:ext uri="{FF2B5EF4-FFF2-40B4-BE49-F238E27FC236}">
                <a16:creationId xmlns:a16="http://schemas.microsoft.com/office/drawing/2014/main" id="{9D39EF9B-A321-47C7-8DEA-EF9025B59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508" y="3429000"/>
            <a:ext cx="5700349" cy="315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B23BB2-15FA-4814-A47B-C94A9C9E3EAE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8615F1-6716-43EB-8845-F1AF8BC71EAD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1D5D36-8F05-4A1F-A7D1-0F8BEF895726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512D796E-1814-420A-8D56-A2457EDE5A23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B346B9E9-E689-4100-BCFF-E1F2F3A0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F826B8BC-5734-4134-9967-639DC139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225B6F16-641E-4309-8C9D-C07B3235C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D2B26091-7135-4FD0-9422-2FC67684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">
              <a:extLst>
                <a:ext uri="{FF2B5EF4-FFF2-40B4-BE49-F238E27FC236}">
                  <a16:creationId xmlns:a16="http://schemas.microsoft.com/office/drawing/2014/main" id="{08A64405-006E-46E5-A9AD-5A4E6DE4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746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E</a:t>
            </a:r>
            <a:r>
              <a:rPr kumimoji="0" lang="en-US" altLang="ko-KR" sz="24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nd</a:t>
            </a: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-to-End model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394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예시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기계 번역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LSTM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사용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기계번역은 문장을 넣어 문장을 출력하는 구조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문장 안의 단어의 개수가 다수이며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입출력되는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개수가 동일하지 않으므로 보통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4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번째 구조를 사용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9" name="Picture 2" descr="https://karpathy.github.io/assets/rnn/diags.jpeg">
            <a:extLst>
              <a:ext uri="{FF2B5EF4-FFF2-40B4-BE49-F238E27FC236}">
                <a16:creationId xmlns:a16="http://schemas.microsoft.com/office/drawing/2014/main" id="{3F3BACA2-169F-492C-B5D5-9DF5C753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697" y="3751042"/>
            <a:ext cx="7072605" cy="221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4767B9E-5FD3-467F-B64A-5185ECB27237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CCCEDF-FBC0-4198-89E3-55A4108DB028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A1F1ABBF-B911-4115-A86C-A501F924B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9AC31E-09BD-4695-B69E-08416949E894}"/>
                </a:ext>
              </a:extLst>
            </p:cNvPr>
            <p:cNvSpPr/>
            <p:nvPr/>
          </p:nvSpPr>
          <p:spPr>
            <a:xfrm>
              <a:off x="99872" y="2637202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E14C2F8E-4E5C-4709-BD16-118ED474D765}"/>
                </a:ext>
              </a:extLst>
            </p:cNvPr>
            <p:cNvSpPr/>
            <p:nvPr/>
          </p:nvSpPr>
          <p:spPr>
            <a:xfrm>
              <a:off x="713108" y="2446078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04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ED6EBADC-51E9-4A60-A43B-12C0550E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BEDA0EAC-525C-4090-A8C6-930E7C66C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3E2571FA-8DC0-4FD6-8C64-8F2A29B44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70B3B694-C071-4197-9A95-BDD196C4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229" y="2637244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91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54563" y="275253"/>
            <a:ext cx="11489440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0" y="1845733"/>
            <a:ext cx="10291667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Multi-head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만들어진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는 여러 개이지만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feed forward network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통과할 수 있는 것은 오직 하나의 벡터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만들어진 여러 개의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하나로 합하고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weight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곱하여 새로운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Z (head)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제작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https://nlpinkorean.github.io/images/transformer/transformer_multi-headed_self-attention-recap.png">
            <a:extLst>
              <a:ext uri="{FF2B5EF4-FFF2-40B4-BE49-F238E27FC236}">
                <a16:creationId xmlns:a16="http://schemas.microsoft.com/office/drawing/2014/main" id="{BEBFB641-C7E3-440E-A065-91BB44D31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12192000" cy="68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3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5251" y="275253"/>
            <a:ext cx="10728752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235" y="1845733"/>
            <a:ext cx="5133566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Multi-head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결과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주황색 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it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이 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animal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을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가르키지만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,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>
                <a:solidFill>
                  <a:srgbClr val="008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초록색 </a:t>
            </a:r>
            <a:r>
              <a:rPr lang="en-US" altLang="ko-KR" sz="2000" dirty="0">
                <a:solidFill>
                  <a:srgbClr val="008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it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이 </a:t>
            </a:r>
            <a:r>
              <a:rPr lang="en-US" altLang="ko-KR" sz="2000" dirty="0">
                <a:solidFill>
                  <a:srgbClr val="008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tire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가르킴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다양한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representation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이 가능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ttps://nlpinkorean.github.io/images/transformer/transformer_self-attention_visualization_2.png">
            <a:extLst>
              <a:ext uri="{FF2B5EF4-FFF2-40B4-BE49-F238E27FC236}">
                <a16:creationId xmlns:a16="http://schemas.microsoft.com/office/drawing/2014/main" id="{D79BD978-B773-4356-BC77-22A527CD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153" y="1547811"/>
            <a:ext cx="5133565" cy="462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19492-F2ED-45AE-AE0A-2CA96E048673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73100A-0DF0-4CAC-9B71-50213E3F4D3A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54E86D-5ABA-49B3-A3D6-0CE27885DDA5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0E676EC5-030C-4BD3-83E3-97EDC96DDB51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27276475-161D-4C3F-85F1-FBD86072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44554969-E013-4A6D-BDD7-84C88050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04163499-6DA8-4A37-B94E-FB76CF27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F82F99A3-5B4E-4943-9927-B8E27BA9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">
              <a:extLst>
                <a:ext uri="{FF2B5EF4-FFF2-40B4-BE49-F238E27FC236}">
                  <a16:creationId xmlns:a16="http://schemas.microsoft.com/office/drawing/2014/main" id="{16679D51-EEBF-447B-A478-DC12AB39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22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5251" y="275253"/>
            <a:ext cx="10728752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383" y="1845733"/>
            <a:ext cx="4788417" cy="437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https://nlpinkorean.github.io/images/transformer/transformer_resideual_layer_norm.png">
            <a:extLst>
              <a:ext uri="{FF2B5EF4-FFF2-40B4-BE49-F238E27FC236}">
                <a16:creationId xmlns:a16="http://schemas.microsoft.com/office/drawing/2014/main" id="{B70EA5A8-1D0D-4B13-8B3C-CEC2609CE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78" y="2320156"/>
            <a:ext cx="4788416" cy="347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nlpinkorean.github.io/images/transformer/transformer_resideual_layer_norm_2.png">
            <a:extLst>
              <a:ext uri="{FF2B5EF4-FFF2-40B4-BE49-F238E27FC236}">
                <a16:creationId xmlns:a16="http://schemas.microsoft.com/office/drawing/2014/main" id="{EE6CC8C1-7CEE-404C-A4E2-A05C31A9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45" y="1330928"/>
            <a:ext cx="5119148" cy="47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7320F4-D701-4606-ADFF-463F106193D7}"/>
              </a:ext>
            </a:extLst>
          </p:cNvPr>
          <p:cNvCxnSpPr>
            <a:cxnSpLocks/>
          </p:cNvCxnSpPr>
          <p:nvPr/>
        </p:nvCxnSpPr>
        <p:spPr>
          <a:xfrm flipV="1">
            <a:off x="5715243" y="3111817"/>
            <a:ext cx="2074519" cy="507950"/>
          </a:xfrm>
          <a:prstGeom prst="line">
            <a:avLst/>
          </a:prstGeom>
          <a:ln w="38100">
            <a:solidFill>
              <a:srgbClr val="B6D5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AA40867-FA3A-4224-89E5-EF9A72F23320}"/>
              </a:ext>
            </a:extLst>
          </p:cNvPr>
          <p:cNvCxnSpPr>
            <a:cxnSpLocks/>
          </p:cNvCxnSpPr>
          <p:nvPr/>
        </p:nvCxnSpPr>
        <p:spPr>
          <a:xfrm flipV="1">
            <a:off x="5942401" y="3902900"/>
            <a:ext cx="1986257" cy="130840"/>
          </a:xfrm>
          <a:prstGeom prst="line">
            <a:avLst/>
          </a:prstGeom>
          <a:ln w="38100">
            <a:solidFill>
              <a:srgbClr val="B6D53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0237BC-9F04-4274-AF63-A6B8EE5165C0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F1834D7-854A-4A4C-9086-02C1ADB75B7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95EAC6-53DB-4BAE-AA99-AF576B46F70E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3475FDF7-A390-4C62-A85A-049C3D261C8A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9" name="그래픽 18" descr="디스크">
              <a:extLst>
                <a:ext uri="{FF2B5EF4-FFF2-40B4-BE49-F238E27FC236}">
                  <a16:creationId xmlns:a16="http://schemas.microsoft.com/office/drawing/2014/main" id="{7837A57E-4C4D-45BC-885D-70096460C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레벨이 있는 피라미드">
              <a:extLst>
                <a:ext uri="{FF2B5EF4-FFF2-40B4-BE49-F238E27FC236}">
                  <a16:creationId xmlns:a16="http://schemas.microsoft.com/office/drawing/2014/main" id="{D9C6B97B-F311-46B9-8725-BC5C0F893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1" name="그래픽 20" descr="네트워크 다이어그램">
              <a:extLst>
                <a:ext uri="{FF2B5EF4-FFF2-40B4-BE49-F238E27FC236}">
                  <a16:creationId xmlns:a16="http://schemas.microsoft.com/office/drawing/2014/main" id="{A45081A8-A628-4F93-9B37-6644E162B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2" name="그래픽 21" descr="워크플로">
              <a:extLst>
                <a:ext uri="{FF2B5EF4-FFF2-40B4-BE49-F238E27FC236}">
                  <a16:creationId xmlns:a16="http://schemas.microsoft.com/office/drawing/2014/main" id="{E21692CB-E1A0-4937-B67F-80E42D136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3" name="그래픽 22" descr="네트워크">
              <a:extLst>
                <a:ext uri="{FF2B5EF4-FFF2-40B4-BE49-F238E27FC236}">
                  <a16:creationId xmlns:a16="http://schemas.microsoft.com/office/drawing/2014/main" id="{875D6A6C-29AC-44CC-ADD3-39E2D4935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762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1845733"/>
            <a:ext cx="5467740" cy="4376015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2" descr="https://nlpinkorean.github.io/images/transformer/transformer_resideual_layer_norm_3.png">
            <a:extLst>
              <a:ext uri="{FF2B5EF4-FFF2-40B4-BE49-F238E27FC236}">
                <a16:creationId xmlns:a16="http://schemas.microsoft.com/office/drawing/2014/main" id="{65345F36-4ACD-4036-93AA-AA304777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19" y="1064327"/>
            <a:ext cx="9069561" cy="515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482AEB-5C0B-4A2B-9718-EB4CEF3F1036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85117A-3EA7-4BEE-96A8-6AC77DAB47B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D691BA-ABC7-49E4-A979-C6632914FE38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61D44076-5190-4B47-9A96-0EC327715542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9" name="그래픽 18" descr="디스크">
              <a:extLst>
                <a:ext uri="{FF2B5EF4-FFF2-40B4-BE49-F238E27FC236}">
                  <a16:creationId xmlns:a16="http://schemas.microsoft.com/office/drawing/2014/main" id="{77A842D7-8ABC-4554-B1B6-AFC8F833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레벨이 있는 피라미드">
              <a:extLst>
                <a:ext uri="{FF2B5EF4-FFF2-40B4-BE49-F238E27FC236}">
                  <a16:creationId xmlns:a16="http://schemas.microsoft.com/office/drawing/2014/main" id="{1BDF4E83-67F5-45E6-AE84-865B3C2EA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1" name="그래픽 20" descr="네트워크 다이어그램">
              <a:extLst>
                <a:ext uri="{FF2B5EF4-FFF2-40B4-BE49-F238E27FC236}">
                  <a16:creationId xmlns:a16="http://schemas.microsoft.com/office/drawing/2014/main" id="{4E1FC971-9E5A-4E64-9C1A-AAF7B6A1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2" name="그래픽 21" descr="워크플로">
              <a:extLst>
                <a:ext uri="{FF2B5EF4-FFF2-40B4-BE49-F238E27FC236}">
                  <a16:creationId xmlns:a16="http://schemas.microsoft.com/office/drawing/2014/main" id="{06C5817D-138C-4A64-A393-619CCA4A7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3" name="그래픽 22" descr="네트워크">
              <a:extLst>
                <a:ext uri="{FF2B5EF4-FFF2-40B4-BE49-F238E27FC236}">
                  <a16:creationId xmlns:a16="http://schemas.microsoft.com/office/drawing/2014/main" id="{A14E2EBA-6D4C-44EA-9913-C477AD71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366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5251" y="275253"/>
            <a:ext cx="10728752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1845733"/>
            <a:ext cx="5467740" cy="4376015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ttps://nlpinkorean.github.io/images/transformer/transformer_decoding_1.gif">
            <a:extLst>
              <a:ext uri="{FF2B5EF4-FFF2-40B4-BE49-F238E27FC236}">
                <a16:creationId xmlns:a16="http://schemas.microsoft.com/office/drawing/2014/main" id="{FC7F20C7-9FD0-4474-90C3-40E9F2E194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141" y="1391160"/>
            <a:ext cx="8793295" cy="483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2A8EBD3-8B2D-4941-84DD-B25087394077}"/>
              </a:ext>
            </a:extLst>
          </p:cNvPr>
          <p:cNvSpPr txBox="1">
            <a:spLocks/>
          </p:cNvSpPr>
          <p:nvPr/>
        </p:nvSpPr>
        <p:spPr>
          <a:xfrm>
            <a:off x="1085461" y="1998133"/>
            <a:ext cx="5467740" cy="437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디코더가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어떻게 작동하는가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: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내부는 인코더와 동일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17DFA6-8B2C-40EB-8F73-72F596BF3A92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718749-929C-4D73-BBBB-FF986EDEB3BA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E6E42A-538F-40F6-8BE6-A6CDA69D0BEF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B848941D-6E55-458F-98FB-CC5AF71CFC36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4C9A1E50-0AB3-4697-A476-D6DE5DAD4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레벨이 있는 피라미드">
              <a:extLst>
                <a:ext uri="{FF2B5EF4-FFF2-40B4-BE49-F238E27FC236}">
                  <a16:creationId xmlns:a16="http://schemas.microsoft.com/office/drawing/2014/main" id="{1CD121BF-7B28-45A8-846A-9A3F93913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 다이어그램">
              <a:extLst>
                <a:ext uri="{FF2B5EF4-FFF2-40B4-BE49-F238E27FC236}">
                  <a16:creationId xmlns:a16="http://schemas.microsoft.com/office/drawing/2014/main" id="{F955EF92-9884-4EFE-BA0A-6F6F3E881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워크플로">
              <a:extLst>
                <a:ext uri="{FF2B5EF4-FFF2-40B4-BE49-F238E27FC236}">
                  <a16:creationId xmlns:a16="http://schemas.microsoft.com/office/drawing/2014/main" id="{FFF2AB08-16CD-4FD2-A460-EB5CD8E5B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1" name="그래픽 20" descr="네트워크">
              <a:extLst>
                <a:ext uri="{FF2B5EF4-FFF2-40B4-BE49-F238E27FC236}">
                  <a16:creationId xmlns:a16="http://schemas.microsoft.com/office/drawing/2014/main" id="{CD569852-44BA-447A-A97E-905740907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839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1845733"/>
            <a:ext cx="5467740" cy="4376015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" descr="https://nlpinkorean.github.io/images/transformer/transformer_decoding_2.gif">
            <a:extLst>
              <a:ext uri="{FF2B5EF4-FFF2-40B4-BE49-F238E27FC236}">
                <a16:creationId xmlns:a16="http://schemas.microsoft.com/office/drawing/2014/main" id="{B119C414-05D0-4F00-86E6-56C7221A4B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567" y="1460434"/>
            <a:ext cx="8811436" cy="48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2A8EBD3-8B2D-4941-84DD-B25087394077}"/>
              </a:ext>
            </a:extLst>
          </p:cNvPr>
          <p:cNvSpPr txBox="1">
            <a:spLocks/>
          </p:cNvSpPr>
          <p:nvPr/>
        </p:nvSpPr>
        <p:spPr>
          <a:xfrm>
            <a:off x="1085461" y="1998133"/>
            <a:ext cx="5467740" cy="437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디코더가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어떻게 작동하는가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5E3A34-DC80-4DCF-A22A-04B2564E7A73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36A7AE0-B13D-41F7-9644-8EEA15D5AEA8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FFE4AA-BC6F-4FA9-90D8-2F372138C8DE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73F3D6FC-FD63-4AED-B1F9-0EB81FA62F92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801B02D9-896B-45B6-A890-A09F99173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3869B38A-6F34-47D6-BE45-66DC813F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ED35131F-1477-45D8-8AE0-CADCDA13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64A35FF0-981F-4349-B40E-BE4095BA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">
              <a:extLst>
                <a:ext uri="{FF2B5EF4-FFF2-40B4-BE49-F238E27FC236}">
                  <a16:creationId xmlns:a16="http://schemas.microsoft.com/office/drawing/2014/main" id="{B71E98C1-6077-4676-B876-8E52B30B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759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1845733"/>
            <a:ext cx="5467740" cy="4376015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2A8EBD3-8B2D-4941-84DD-B25087394077}"/>
              </a:ext>
            </a:extLst>
          </p:cNvPr>
          <p:cNvSpPr txBox="1">
            <a:spLocks/>
          </p:cNvSpPr>
          <p:nvPr/>
        </p:nvSpPr>
        <p:spPr>
          <a:xfrm>
            <a:off x="1085460" y="1998133"/>
            <a:ext cx="3446775" cy="437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</a:p>
          <a:p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디코더의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마지막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Linear and </a:t>
            </a: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Softmax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Layer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9" name="Picture 2" descr="https://nlpinkorean.github.io/images/transformer/transformer_decoder_output_softmax.png">
            <a:extLst>
              <a:ext uri="{FF2B5EF4-FFF2-40B4-BE49-F238E27FC236}">
                <a16:creationId xmlns:a16="http://schemas.microsoft.com/office/drawing/2014/main" id="{CED8A60C-C970-4DCC-A899-590073D2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35" y="1274460"/>
            <a:ext cx="7305201" cy="471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DDE3CB-FF90-4A1D-80CB-0F83EB5C892F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2275E5E-8F49-4C8C-8280-273FCB11F2A9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67D706F-DF67-47B5-A2DA-F65B2D335BFD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FF932C3E-569D-4433-A886-5EEB3619DC6F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4AE32DD9-3402-40AD-B363-6DA89BDC7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레벨이 있는 피라미드">
              <a:extLst>
                <a:ext uri="{FF2B5EF4-FFF2-40B4-BE49-F238E27FC236}">
                  <a16:creationId xmlns:a16="http://schemas.microsoft.com/office/drawing/2014/main" id="{7C421603-F9F4-4512-9AB2-8C4F39FF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 다이어그램">
              <a:extLst>
                <a:ext uri="{FF2B5EF4-FFF2-40B4-BE49-F238E27FC236}">
                  <a16:creationId xmlns:a16="http://schemas.microsoft.com/office/drawing/2014/main" id="{CB030235-4117-4B3D-9CED-154C1F654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워크플로">
              <a:extLst>
                <a:ext uri="{FF2B5EF4-FFF2-40B4-BE49-F238E27FC236}">
                  <a16:creationId xmlns:a16="http://schemas.microsoft.com/office/drawing/2014/main" id="{5B2BFE2E-6A6E-4D4C-BD5B-F52C2259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1" name="그래픽 20" descr="네트워크">
              <a:extLst>
                <a:ext uri="{FF2B5EF4-FFF2-40B4-BE49-F238E27FC236}">
                  <a16:creationId xmlns:a16="http://schemas.microsoft.com/office/drawing/2014/main" id="{EE180E7E-5B39-4716-A8AC-C109A2D5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99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5251" y="275253"/>
            <a:ext cx="10728752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1845733"/>
            <a:ext cx="5467740" cy="4376015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2A8EBD3-8B2D-4941-84DD-B25087394077}"/>
              </a:ext>
            </a:extLst>
          </p:cNvPr>
          <p:cNvSpPr txBox="1">
            <a:spLocks/>
          </p:cNvSpPr>
          <p:nvPr/>
        </p:nvSpPr>
        <p:spPr>
          <a:xfrm>
            <a:off x="1085460" y="1998133"/>
            <a:ext cx="10049385" cy="437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실제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기계 번역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1" name="Picture 2" descr="https://nlpinkorean.github.io/images/transformer/one-hot-vocabulary-example.png">
            <a:extLst>
              <a:ext uri="{FF2B5EF4-FFF2-40B4-BE49-F238E27FC236}">
                <a16:creationId xmlns:a16="http://schemas.microsoft.com/office/drawing/2014/main" id="{539BEA8D-B60D-4B3A-817F-A6AE65819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32" y="2604067"/>
            <a:ext cx="5169157" cy="262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nlpinkorean.github.io/images/transformer/transformer_logits_output_and_label.png">
            <a:extLst>
              <a:ext uri="{FF2B5EF4-FFF2-40B4-BE49-F238E27FC236}">
                <a16:creationId xmlns:a16="http://schemas.microsoft.com/office/drawing/2014/main" id="{0BF5FAF6-DDE1-4EEC-8108-D8214479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75" y="2692649"/>
            <a:ext cx="5467740" cy="29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5E0DA2-FF89-4791-85CF-B00AD8D6179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4E70F8-D2A7-4407-8701-3C380CCFE3CF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8DDFC9-0578-42B1-B274-EAFD44A5F146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9D596B1E-9ABB-4F63-80DA-952082013DE6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5E4083BA-FA52-41A3-9A0C-1FC8A9B02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레벨이 있는 피라미드">
              <a:extLst>
                <a:ext uri="{FF2B5EF4-FFF2-40B4-BE49-F238E27FC236}">
                  <a16:creationId xmlns:a16="http://schemas.microsoft.com/office/drawing/2014/main" id="{6F5D9519-B188-4385-A54A-4A5A92ACD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 다이어그램">
              <a:extLst>
                <a:ext uri="{FF2B5EF4-FFF2-40B4-BE49-F238E27FC236}">
                  <a16:creationId xmlns:a16="http://schemas.microsoft.com/office/drawing/2014/main" id="{2417BC25-5308-4AE4-914F-DF8E9DA0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1" name="그래픽 20" descr="워크플로">
              <a:extLst>
                <a:ext uri="{FF2B5EF4-FFF2-40B4-BE49-F238E27FC236}">
                  <a16:creationId xmlns:a16="http://schemas.microsoft.com/office/drawing/2014/main" id="{14B5A68B-0478-4B87-BD52-33D151D57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2" name="그래픽 21" descr="네트워크">
              <a:extLst>
                <a:ext uri="{FF2B5EF4-FFF2-40B4-BE49-F238E27FC236}">
                  <a16:creationId xmlns:a16="http://schemas.microsoft.com/office/drawing/2014/main" id="{2ACAA6A5-33F4-40BA-B009-C8B2D6DE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649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Self-Attention &amp; Transformer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1845733"/>
            <a:ext cx="5467740" cy="4376015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2A8EBD3-8B2D-4941-84DD-B25087394077}"/>
              </a:ext>
            </a:extLst>
          </p:cNvPr>
          <p:cNvSpPr txBox="1">
            <a:spLocks/>
          </p:cNvSpPr>
          <p:nvPr/>
        </p:nvSpPr>
        <p:spPr>
          <a:xfrm>
            <a:off x="1522845" y="1998133"/>
            <a:ext cx="9612000" cy="4376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실제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Transformer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기계 번역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9" name="Picture 2" descr="https://nlpinkorean.github.io/images/transformer/output_target_probability_distributions.png">
            <a:extLst>
              <a:ext uri="{FF2B5EF4-FFF2-40B4-BE49-F238E27FC236}">
                <a16:creationId xmlns:a16="http://schemas.microsoft.com/office/drawing/2014/main" id="{94C7AC0D-59E7-4144-B828-598610A48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78" y="2325922"/>
            <a:ext cx="5226168" cy="406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nlpinkorean.github.io/images/transformer/output_trained_model_probability_distributions.png">
            <a:extLst>
              <a:ext uri="{FF2B5EF4-FFF2-40B4-BE49-F238E27FC236}">
                <a16:creationId xmlns:a16="http://schemas.microsoft.com/office/drawing/2014/main" id="{2EF11350-B6B4-4265-9334-4ADB7FD2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08" y="2325922"/>
            <a:ext cx="5067496" cy="392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53E341-6E13-4D7F-B1C8-17648CA742AE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DE7D1A5-B4B3-43E5-B1DA-5E6EF12B0E72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B603F6-9D87-4F90-8EDC-232AF3D5ACA8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F63FD6F1-771E-4EFA-8E34-6DCC97C4F95F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9" name="그래픽 18" descr="디스크">
              <a:extLst>
                <a:ext uri="{FF2B5EF4-FFF2-40B4-BE49-F238E27FC236}">
                  <a16:creationId xmlns:a16="http://schemas.microsoft.com/office/drawing/2014/main" id="{391292CE-6C18-4654-BD70-ABF4ECAC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레벨이 있는 피라미드">
              <a:extLst>
                <a:ext uri="{FF2B5EF4-FFF2-40B4-BE49-F238E27FC236}">
                  <a16:creationId xmlns:a16="http://schemas.microsoft.com/office/drawing/2014/main" id="{62FDACAD-96C4-4BC6-8D2A-F0E6B54DE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1" name="그래픽 20" descr="네트워크 다이어그램">
              <a:extLst>
                <a:ext uri="{FF2B5EF4-FFF2-40B4-BE49-F238E27FC236}">
                  <a16:creationId xmlns:a16="http://schemas.microsoft.com/office/drawing/2014/main" id="{09211D3E-CEAA-485B-BE98-E6752567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2" name="그래픽 21" descr="워크플로">
              <a:extLst>
                <a:ext uri="{FF2B5EF4-FFF2-40B4-BE49-F238E27FC236}">
                  <a16:creationId xmlns:a16="http://schemas.microsoft.com/office/drawing/2014/main" id="{9EBB3612-0CBC-4585-AF7E-12C32EF96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3" name="그래픽 22" descr="네트워크">
              <a:extLst>
                <a:ext uri="{FF2B5EF4-FFF2-40B4-BE49-F238E27FC236}">
                  <a16:creationId xmlns:a16="http://schemas.microsoft.com/office/drawing/2014/main" id="{09EBFC47-82F2-4BB5-B1A0-6C14C7F17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845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7208195" y="4305481"/>
            <a:ext cx="2304461" cy="1404655"/>
          </a:xfrm>
          <a:prstGeom prst="rect">
            <a:avLst/>
          </a:prstGeom>
          <a:solidFill>
            <a:srgbClr val="61D6FF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2999859" y="1463454"/>
            <a:ext cx="6192281" cy="39310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CA94CB-9AC1-4BB8-AB50-BA5C0CC171BD}"/>
              </a:ext>
            </a:extLst>
          </p:cNvPr>
          <p:cNvSpPr/>
          <p:nvPr/>
        </p:nvSpPr>
        <p:spPr>
          <a:xfrm>
            <a:off x="2597285" y="1070043"/>
            <a:ext cx="1831281" cy="10876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20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E</a:t>
            </a:r>
            <a:r>
              <a:rPr kumimoji="0" lang="en-US" altLang="ko-KR" sz="24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nd</a:t>
            </a: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-to-End model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예시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기계 번역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Seq2Seq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모델로 번역을 하게 된다면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..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seq2seq_2">
            <a:hlinkClick r:id="" action="ppaction://media"/>
            <a:extLst>
              <a:ext uri="{FF2B5EF4-FFF2-40B4-BE49-F238E27FC236}">
                <a16:creationId xmlns:a16="http://schemas.microsoft.com/office/drawing/2014/main" id="{900CB66D-C009-4F4F-AF4B-C246D0522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280" y="2698002"/>
            <a:ext cx="10695723" cy="320933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3AC37C7-EF8C-4F1F-A52F-C628AB0E60BC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3371A2-A6E0-4D00-8AC2-005FF7597F4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7C32F49E-B696-478F-863B-DEF6ED835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A63354-85D1-4D10-9F39-9BC1B709D0A7}"/>
                </a:ext>
              </a:extLst>
            </p:cNvPr>
            <p:cNvSpPr/>
            <p:nvPr/>
          </p:nvSpPr>
          <p:spPr>
            <a:xfrm>
              <a:off x="99872" y="2637202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15583E46-5263-4530-8D9E-222C0D6F6477}"/>
                </a:ext>
              </a:extLst>
            </p:cNvPr>
            <p:cNvSpPr/>
            <p:nvPr/>
          </p:nvSpPr>
          <p:spPr>
            <a:xfrm>
              <a:off x="713108" y="2446078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04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93BD2E31-29FB-4C97-8875-107679048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ED7735E7-BDEA-4B6A-9D99-CB95E1A7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63295FA3-387F-4E32-86BE-7E5349EBB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2F0777F5-BC5B-4D5C-A7C4-B278D0FE2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229" y="2637244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E</a:t>
            </a:r>
            <a:r>
              <a:rPr kumimoji="0" lang="en-US" altLang="ko-KR" sz="24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nd</a:t>
            </a: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-to-End model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예시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기계 번역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Seq2Seq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모델의 내부를 확대해보면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..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seq2seq_4">
            <a:hlinkClick r:id="" action="ppaction://media"/>
            <a:extLst>
              <a:ext uri="{FF2B5EF4-FFF2-40B4-BE49-F238E27FC236}">
                <a16:creationId xmlns:a16="http://schemas.microsoft.com/office/drawing/2014/main" id="{0D41D709-DD96-4855-850C-3A926AC56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5342" y="2946111"/>
            <a:ext cx="10596053" cy="282530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7193D30-D870-4F68-A81E-26B5947D0B67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B93A40-E286-469C-80F4-028467010D68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76BB76D4-7BBB-47BB-9165-A3316673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B702EE-FB48-4ADE-863C-1CF515044D97}"/>
                </a:ext>
              </a:extLst>
            </p:cNvPr>
            <p:cNvSpPr/>
            <p:nvPr/>
          </p:nvSpPr>
          <p:spPr>
            <a:xfrm>
              <a:off x="99872" y="2637202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5517BC24-7C06-47BE-A06B-8CCA038235C1}"/>
                </a:ext>
              </a:extLst>
            </p:cNvPr>
            <p:cNvSpPr/>
            <p:nvPr/>
          </p:nvSpPr>
          <p:spPr>
            <a:xfrm>
              <a:off x="713108" y="2446078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04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560A5F82-2400-4927-B6F5-DCACFA018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6D58EBC9-61F8-4F64-ADF5-04209A36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03CDD287-067D-4F67-82ED-BFC7E8C7E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D2A02480-4E56-440E-AD12-3226F0F09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229" y="2637244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0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E</a:t>
            </a:r>
            <a:r>
              <a:rPr kumimoji="0" lang="en-US" altLang="ko-KR" sz="24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nd</a:t>
            </a: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-to-End model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예시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기계 번역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Seq2Seq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모델을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RNN(LSTM)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level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에서 살펴본다면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..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seq2seq_6">
            <a:hlinkClick r:id="" action="ppaction://media"/>
            <a:extLst>
              <a:ext uri="{FF2B5EF4-FFF2-40B4-BE49-F238E27FC236}">
                <a16:creationId xmlns:a16="http://schemas.microsoft.com/office/drawing/2014/main" id="{F2A37B9B-3458-49E5-8316-46CC61686D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6792" y="2584809"/>
            <a:ext cx="8478416" cy="374487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33A42-99A4-4D3A-8E24-F52FBE3A92BE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2BC100-D626-4ABE-935D-0BD48D86341D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59E94CB2-08F8-4659-857C-20BB9EE87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FF3583-F13E-438D-B71F-55166EE69489}"/>
                </a:ext>
              </a:extLst>
            </p:cNvPr>
            <p:cNvSpPr/>
            <p:nvPr/>
          </p:nvSpPr>
          <p:spPr>
            <a:xfrm>
              <a:off x="99872" y="2637202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B4F17DF2-8D7E-4456-9E3A-34A9A7202598}"/>
                </a:ext>
              </a:extLst>
            </p:cNvPr>
            <p:cNvSpPr/>
            <p:nvPr/>
          </p:nvSpPr>
          <p:spPr>
            <a:xfrm>
              <a:off x="713108" y="2446078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04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E9978ECB-E8BE-4992-AFF1-861BB2F8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D488CC19-7B9B-4745-9A23-7F168635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02BBE907-3032-429F-8486-2CE406230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워크플로">
              <a:extLst>
                <a:ext uri="{FF2B5EF4-FFF2-40B4-BE49-F238E27FC236}">
                  <a16:creationId xmlns:a16="http://schemas.microsoft.com/office/drawing/2014/main" id="{F56D8FD6-4D3C-4EF3-9203-FBE49CBF8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229" y="2637244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1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Sequencial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Data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처리에 있어서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CNN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RNN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문제점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CNN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Local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영역에 대한 정보를 처리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전달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RNN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LSTM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long range dependency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 대한 해결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X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RNN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을 이용한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seq2seq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은 제한된 길이의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context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로 인해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bottleneck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현상이 발생한다는   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문제점이 발생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Sequencial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데이터를 처리하기 위해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RNN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 보조 개념 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Attention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 등장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어디를 집중해서 관찰할 것인지에 대한 서술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D5745A-005F-4256-8290-CD3139FA80B5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44D8732-A156-443F-86F1-F1BF77A56BDC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네트워크">
              <a:extLst>
                <a:ext uri="{FF2B5EF4-FFF2-40B4-BE49-F238E27FC236}">
                  <a16:creationId xmlns:a16="http://schemas.microsoft.com/office/drawing/2014/main" id="{07344461-2417-41DA-A315-362007A93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19CC7F-3AF5-4DA3-886B-33235D1A2DB9}"/>
                </a:ext>
              </a:extLst>
            </p:cNvPr>
            <p:cNvSpPr/>
            <p:nvPr/>
          </p:nvSpPr>
          <p:spPr>
            <a:xfrm>
              <a:off x="99872" y="2637202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60E96073-2CF5-48AF-A45E-2472CBE4ED88}"/>
                </a:ext>
              </a:extLst>
            </p:cNvPr>
            <p:cNvSpPr/>
            <p:nvPr/>
          </p:nvSpPr>
          <p:spPr>
            <a:xfrm>
              <a:off x="713108" y="2446078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04</a:t>
              </a:r>
            </a:p>
          </p:txBody>
        </p:sp>
        <p:pic>
          <p:nvPicPr>
            <p:cNvPr id="13" name="그래픽 12" descr="디스크">
              <a:extLst>
                <a:ext uri="{FF2B5EF4-FFF2-40B4-BE49-F238E27FC236}">
                  <a16:creationId xmlns:a16="http://schemas.microsoft.com/office/drawing/2014/main" id="{39FDB700-8C87-4CD3-A792-081B75B7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레벨이 있는 피라미드">
              <a:extLst>
                <a:ext uri="{FF2B5EF4-FFF2-40B4-BE49-F238E27FC236}">
                  <a16:creationId xmlns:a16="http://schemas.microsoft.com/office/drawing/2014/main" id="{1363F5F6-61FA-4F2A-ABC1-5C9860E78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 다이어그램">
              <a:extLst>
                <a:ext uri="{FF2B5EF4-FFF2-40B4-BE49-F238E27FC236}">
                  <a16:creationId xmlns:a16="http://schemas.microsoft.com/office/drawing/2014/main" id="{7E97AA22-EB02-4740-A54A-20467859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워크플로">
              <a:extLst>
                <a:ext uri="{FF2B5EF4-FFF2-40B4-BE49-F238E27FC236}">
                  <a16:creationId xmlns:a16="http://schemas.microsoft.com/office/drawing/2014/main" id="{9C8689F1-1F12-415B-94A6-1E1F5AE70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229" y="2637244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91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Long range dependency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해결하기 위한 방법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모든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hidden state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전달해주면 되지 않을까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eq2seq_7">
            <a:hlinkClick r:id="" action="ppaction://media"/>
            <a:extLst>
              <a:ext uri="{FF2B5EF4-FFF2-40B4-BE49-F238E27FC236}">
                <a16:creationId xmlns:a16="http://schemas.microsoft.com/office/drawing/2014/main" id="{09C3FAE3-852D-4E9D-8B4D-EAA350889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9760" y="2705877"/>
            <a:ext cx="8189222" cy="359067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5F2EA3A-F756-4404-B356-1C17C8CA3835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241170E-62E7-468C-8118-247F69075F0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6CEAD-D07E-47AF-9304-BC44BCD3ED7D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4FC07484-C017-46E3-988F-2362DB03AF3B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15" name="그래픽 14" descr="디스크">
              <a:extLst>
                <a:ext uri="{FF2B5EF4-FFF2-40B4-BE49-F238E27FC236}">
                  <a16:creationId xmlns:a16="http://schemas.microsoft.com/office/drawing/2014/main" id="{DB661D94-9A7B-43E1-ACE4-CE6E72A2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레벨이 있는 피라미드">
              <a:extLst>
                <a:ext uri="{FF2B5EF4-FFF2-40B4-BE49-F238E27FC236}">
                  <a16:creationId xmlns:a16="http://schemas.microsoft.com/office/drawing/2014/main" id="{BD9075D3-F35D-4712-897C-A70F7612B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55B5477C-0824-4E0B-9CD7-43AF3BF08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워크플로">
              <a:extLst>
                <a:ext uri="{FF2B5EF4-FFF2-40B4-BE49-F238E27FC236}">
                  <a16:creationId xmlns:a16="http://schemas.microsoft.com/office/drawing/2014/main" id="{03F5AC4A-753A-4136-A7F2-4C90C8C8F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">
              <a:extLst>
                <a:ext uri="{FF2B5EF4-FFF2-40B4-BE49-F238E27FC236}">
                  <a16:creationId xmlns:a16="http://schemas.microsoft.com/office/drawing/2014/main" id="{A2EC002C-ADF8-4F26-A98D-21C3224A8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32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2893" y="275253"/>
            <a:ext cx="10731109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Attention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모든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hidden state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단순히 전달하게 된다면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Decoder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는 인코더로부터 같은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input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받게 됨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&amp;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메모리 부족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어떤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hidden state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 어떤 문장에 영향을 더 많이 줄지 결정하자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(Attention score)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https://jalammar.github.io/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jiho-ml.com/content/images/2020/05/figure-5.png">
            <a:extLst>
              <a:ext uri="{FF2B5EF4-FFF2-40B4-BE49-F238E27FC236}">
                <a16:creationId xmlns:a16="http://schemas.microsoft.com/office/drawing/2014/main" id="{E51FF35B-68A2-4ACE-8C68-7CC8D6A4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28" y="2961377"/>
            <a:ext cx="4437392" cy="32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jiho-ml.com/content/images/2020/05/figure-6.png">
            <a:extLst>
              <a:ext uri="{FF2B5EF4-FFF2-40B4-BE49-F238E27FC236}">
                <a16:creationId xmlns:a16="http://schemas.microsoft.com/office/drawing/2014/main" id="{DBC178C6-6974-4B1C-9406-0F1FD1B50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06" y="2988874"/>
            <a:ext cx="4394094" cy="322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E0C3B4F-4D31-4224-8301-6F2D1F1CC4E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44F6707-0183-45FE-BE38-E4AB58244DF3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2CBF15-B38D-4815-B4B1-6A133182F5A2}"/>
                </a:ext>
              </a:extLst>
            </p:cNvPr>
            <p:cNvSpPr/>
            <p:nvPr/>
          </p:nvSpPr>
          <p:spPr>
            <a:xfrm>
              <a:off x="99872" y="3435858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37D4E44F-2689-4EA5-84E3-A4D6992B3CCD}"/>
                </a:ext>
              </a:extLst>
            </p:cNvPr>
            <p:cNvSpPr/>
            <p:nvPr/>
          </p:nvSpPr>
          <p:spPr>
            <a:xfrm>
              <a:off x="713108" y="3244734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05</a:t>
              </a:r>
            </a:p>
          </p:txBody>
        </p:sp>
        <p:pic>
          <p:nvPicPr>
            <p:cNvPr id="23" name="그래픽 22" descr="디스크">
              <a:extLst>
                <a:ext uri="{FF2B5EF4-FFF2-40B4-BE49-F238E27FC236}">
                  <a16:creationId xmlns:a16="http://schemas.microsoft.com/office/drawing/2014/main" id="{62BC9231-4B75-42CB-8789-697E7CDB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5" name="그래픽 24" descr="레벨이 있는 피라미드">
              <a:extLst>
                <a:ext uri="{FF2B5EF4-FFF2-40B4-BE49-F238E27FC236}">
                  <a16:creationId xmlns:a16="http://schemas.microsoft.com/office/drawing/2014/main" id="{41D87E18-22E7-489C-B1B7-4A11A7E66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6" name="그래픽 25" descr="네트워크 다이어그램">
              <a:extLst>
                <a:ext uri="{FF2B5EF4-FFF2-40B4-BE49-F238E27FC236}">
                  <a16:creationId xmlns:a16="http://schemas.microsoft.com/office/drawing/2014/main" id="{85CD6FCB-1816-4B7E-B59F-181D3FD5B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071" y="1898827"/>
              <a:ext cx="614400" cy="614400"/>
            </a:xfrm>
            <a:prstGeom prst="rect">
              <a:avLst/>
            </a:prstGeom>
          </p:spPr>
        </p:pic>
        <p:pic>
          <p:nvPicPr>
            <p:cNvPr id="27" name="그래픽 26" descr="워크플로">
              <a:extLst>
                <a:ext uri="{FF2B5EF4-FFF2-40B4-BE49-F238E27FC236}">
                  <a16:creationId xmlns:a16="http://schemas.microsoft.com/office/drawing/2014/main" id="{9810D9D8-8959-4E94-A3F0-D80D7AEBC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7427" y="2671969"/>
              <a:ext cx="614400" cy="614400"/>
            </a:xfrm>
            <a:prstGeom prst="rect">
              <a:avLst/>
            </a:prstGeom>
          </p:spPr>
        </p:pic>
        <p:pic>
          <p:nvPicPr>
            <p:cNvPr id="28" name="그래픽 27" descr="네트워크">
              <a:extLst>
                <a:ext uri="{FF2B5EF4-FFF2-40B4-BE49-F238E27FC236}">
                  <a16:creationId xmlns:a16="http://schemas.microsoft.com/office/drawing/2014/main" id="{CE4E4784-F591-449D-B1B4-7012C15C8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950" y="344209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31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5670</TotalTime>
  <Words>2003</Words>
  <Application>Microsoft Office PowerPoint</Application>
  <PresentationFormat>와이드스크린</PresentationFormat>
  <Paragraphs>312</Paragraphs>
  <Slides>39</Slides>
  <Notes>38</Notes>
  <HiddenSlides>0</HiddenSlides>
  <MMClips>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a고딕13</vt:lpstr>
      <vt:lpstr>a고딕15</vt:lpstr>
      <vt:lpstr>맑은 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이세호</dc:creator>
  <cp:lastModifiedBy>이세호</cp:lastModifiedBy>
  <cp:revision>105</cp:revision>
  <dcterms:created xsi:type="dcterms:W3CDTF">2021-08-04T07:05:45Z</dcterms:created>
  <dcterms:modified xsi:type="dcterms:W3CDTF">2022-01-06T07:51:25Z</dcterms:modified>
</cp:coreProperties>
</file>